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  <p:sldMasterId id="2147483719" r:id="rId2"/>
    <p:sldMasterId id="2147483772" r:id="rId3"/>
  </p:sldMasterIdLst>
  <p:notesMasterIdLst>
    <p:notesMasterId r:id="rId16"/>
  </p:notesMasterIdLst>
  <p:sldIdLst>
    <p:sldId id="320" r:id="rId4"/>
    <p:sldId id="305" r:id="rId5"/>
    <p:sldId id="314" r:id="rId6"/>
    <p:sldId id="307" r:id="rId7"/>
    <p:sldId id="326" r:id="rId8"/>
    <p:sldId id="308" r:id="rId9"/>
    <p:sldId id="328" r:id="rId10"/>
    <p:sldId id="325" r:id="rId11"/>
    <p:sldId id="327" r:id="rId12"/>
    <p:sldId id="309" r:id="rId13"/>
    <p:sldId id="298" r:id="rId14"/>
    <p:sldId id="329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9AA0A6"/>
          </p15:clr>
        </p15:guide>
        <p15:guide id="2" pos="288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650"/>
    <a:srgbClr val="9FD6FF"/>
    <a:srgbClr val="37A9FF"/>
    <a:srgbClr val="75C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0C84AE-28E4-4646-BABF-74CEB20113E0}">
  <a:tblStyle styleId="{5C0C84AE-28E4-4646-BABF-74CEB20113E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65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6292106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86fc84f77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86fc84f77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17319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86fc84f77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86fc84f77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963209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86fc84f77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86fc84f77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05565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86fc84f77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86fc84f77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58707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2.xml"/><Relationship Id="rId5" Type="http://schemas.openxmlformats.org/officeDocument/2006/relationships/hyperlink" Target="https://slack-redir.net/link?url=https://stories.freepik.com/" TargetMode="External"/><Relationship Id="rId4" Type="http://schemas.openxmlformats.org/officeDocument/2006/relationships/hyperlink" Target="https://slack-redir.net/link?url=https://www.freepik.com/" TargetMode="Externa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>
            <a:spLocks noGrp="1"/>
          </p:cNvSpPr>
          <p:nvPr>
            <p:ph type="title" hasCustomPrompt="1"/>
          </p:nvPr>
        </p:nvSpPr>
        <p:spPr>
          <a:xfrm>
            <a:off x="0" y="627534"/>
            <a:ext cx="9144000" cy="533308"/>
          </a:xfrm>
          <a:prstGeom prst="rect">
            <a:avLst/>
          </a:prstGeom>
        </p:spPr>
        <p:txBody>
          <a:bodyPr anchor="ctr"/>
          <a:lstStyle>
            <a:lvl1pPr>
              <a:buFontTx/>
              <a:buNone/>
              <a:defRPr sz="3600" b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>
                <a:ea typeface="맑은 고딕" pitchFamily="50" charset="-127"/>
              </a:rPr>
              <a:t>FREE PPT TEMPLATES</a:t>
            </a:r>
            <a:endParaRPr lang="ko-KR" altLang="en-US" dirty="0"/>
          </a:p>
        </p:txBody>
      </p:sp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B3F0AB86-7940-4230-BC06-4EF20DC497B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203598"/>
            <a:ext cx="9143999" cy="432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1" baseline="0">
                <a:solidFill>
                  <a:schemeClr val="tx1"/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</a:t>
            </a:r>
          </a:p>
          <a:p>
            <a:pPr lvl="0"/>
            <a:r>
              <a:rPr lang="en-US" altLang="ko-KR" dirty="0"/>
              <a:t>OF YOUR PRESENTATION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55209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1014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solidFill>
          <a:schemeClr val="accen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2822648" y="1410591"/>
            <a:ext cx="10916" cy="6717"/>
          </a:xfrm>
          <a:custGeom>
            <a:avLst/>
            <a:gdLst/>
            <a:ahLst/>
            <a:cxnLst/>
            <a:rect l="l" t="t" r="r" b="b"/>
            <a:pathLst>
              <a:path w="273" h="168" extrusionOk="0">
                <a:moveTo>
                  <a:pt x="213" y="0"/>
                </a:moveTo>
                <a:cubicBezTo>
                  <a:pt x="203" y="0"/>
                  <a:pt x="194" y="3"/>
                  <a:pt x="185" y="8"/>
                </a:cubicBezTo>
                <a:cubicBezTo>
                  <a:pt x="166" y="20"/>
                  <a:pt x="177" y="46"/>
                  <a:pt x="194" y="46"/>
                </a:cubicBezTo>
                <a:cubicBezTo>
                  <a:pt x="197" y="46"/>
                  <a:pt x="201" y="45"/>
                  <a:pt x="205" y="43"/>
                </a:cubicBezTo>
                <a:lnTo>
                  <a:pt x="205" y="43"/>
                </a:lnTo>
                <a:cubicBezTo>
                  <a:pt x="168" y="65"/>
                  <a:pt x="175" y="78"/>
                  <a:pt x="133" y="87"/>
                </a:cubicBezTo>
                <a:cubicBezTo>
                  <a:pt x="129" y="88"/>
                  <a:pt x="125" y="88"/>
                  <a:pt x="122" y="88"/>
                </a:cubicBezTo>
                <a:cubicBezTo>
                  <a:pt x="110" y="88"/>
                  <a:pt x="98" y="85"/>
                  <a:pt x="86" y="85"/>
                </a:cubicBezTo>
                <a:cubicBezTo>
                  <a:pt x="81" y="85"/>
                  <a:pt x="76" y="85"/>
                  <a:pt x="70" y="87"/>
                </a:cubicBezTo>
                <a:cubicBezTo>
                  <a:pt x="47" y="93"/>
                  <a:pt x="27" y="104"/>
                  <a:pt x="13" y="121"/>
                </a:cubicBezTo>
                <a:cubicBezTo>
                  <a:pt x="1" y="135"/>
                  <a:pt x="13" y="152"/>
                  <a:pt x="27" y="152"/>
                </a:cubicBezTo>
                <a:cubicBezTo>
                  <a:pt x="31" y="152"/>
                  <a:pt x="35" y="151"/>
                  <a:pt x="39" y="147"/>
                </a:cubicBezTo>
                <a:cubicBezTo>
                  <a:pt x="88" y="100"/>
                  <a:pt x="261" y="167"/>
                  <a:pt x="270" y="62"/>
                </a:cubicBezTo>
                <a:cubicBezTo>
                  <a:pt x="273" y="27"/>
                  <a:pt x="244" y="0"/>
                  <a:pt x="213" y="0"/>
                </a:cubicBezTo>
                <a:close/>
              </a:path>
            </a:pathLst>
          </a:custGeom>
          <a:solidFill>
            <a:srgbClr val="F8BA8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1836429" y="3587752"/>
            <a:ext cx="8077" cy="12115"/>
          </a:xfrm>
          <a:custGeom>
            <a:avLst/>
            <a:gdLst/>
            <a:ahLst/>
            <a:cxnLst/>
            <a:rect l="l" t="t" r="r" b="b"/>
            <a:pathLst>
              <a:path w="202" h="303" extrusionOk="0">
                <a:moveTo>
                  <a:pt x="2" y="1"/>
                </a:moveTo>
                <a:cubicBezTo>
                  <a:pt x="1" y="1"/>
                  <a:pt x="1" y="1"/>
                  <a:pt x="1" y="2"/>
                </a:cubicBezTo>
                <a:cubicBezTo>
                  <a:pt x="62" y="94"/>
                  <a:pt x="121" y="188"/>
                  <a:pt x="181" y="282"/>
                </a:cubicBezTo>
                <a:cubicBezTo>
                  <a:pt x="187" y="289"/>
                  <a:pt x="194" y="296"/>
                  <a:pt x="201" y="303"/>
                </a:cubicBezTo>
                <a:cubicBezTo>
                  <a:pt x="67" y="81"/>
                  <a:pt x="10" y="1"/>
                  <a:pt x="2" y="1"/>
                </a:cubicBezTo>
                <a:close/>
              </a:path>
            </a:pathLst>
          </a:custGeom>
          <a:solidFill>
            <a:srgbClr val="F8BA8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>
              <a:solidFill>
                <a:srgbClr val="212121"/>
              </a:solidFill>
            </a:endParaRPr>
          </a:p>
        </p:txBody>
      </p:sp>
      <p:sp>
        <p:nvSpPr>
          <p:cNvPr id="11" name="Google Shape;11;p2"/>
          <p:cNvSpPr/>
          <p:nvPr/>
        </p:nvSpPr>
        <p:spPr>
          <a:xfrm>
            <a:off x="3489951" y="2822527"/>
            <a:ext cx="5398" cy="15714"/>
          </a:xfrm>
          <a:custGeom>
            <a:avLst/>
            <a:gdLst/>
            <a:ahLst/>
            <a:cxnLst/>
            <a:rect l="l" t="t" r="r" b="b"/>
            <a:pathLst>
              <a:path w="135" h="393" extrusionOk="0">
                <a:moveTo>
                  <a:pt x="3" y="1"/>
                </a:moveTo>
                <a:cubicBezTo>
                  <a:pt x="1" y="1"/>
                  <a:pt x="3" y="17"/>
                  <a:pt x="10" y="43"/>
                </a:cubicBezTo>
                <a:cubicBezTo>
                  <a:pt x="53" y="157"/>
                  <a:pt x="95" y="270"/>
                  <a:pt x="132" y="386"/>
                </a:cubicBezTo>
                <a:cubicBezTo>
                  <a:pt x="132" y="388"/>
                  <a:pt x="133" y="389"/>
                  <a:pt x="135" y="392"/>
                </a:cubicBezTo>
                <a:cubicBezTo>
                  <a:pt x="45" y="100"/>
                  <a:pt x="8" y="1"/>
                  <a:pt x="3" y="1"/>
                </a:cubicBezTo>
                <a:close/>
              </a:path>
            </a:pathLst>
          </a:custGeom>
          <a:solidFill>
            <a:srgbClr val="F8BA8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5904698" y="-181955"/>
            <a:ext cx="9037" cy="9996"/>
          </a:xfrm>
          <a:custGeom>
            <a:avLst/>
            <a:gdLst/>
            <a:ahLst/>
            <a:cxnLst/>
            <a:rect l="l" t="t" r="r" b="b"/>
            <a:pathLst>
              <a:path w="226" h="250" extrusionOk="0">
                <a:moveTo>
                  <a:pt x="6" y="0"/>
                </a:moveTo>
                <a:cubicBezTo>
                  <a:pt x="0" y="0"/>
                  <a:pt x="54" y="66"/>
                  <a:pt x="225" y="249"/>
                </a:cubicBezTo>
                <a:lnTo>
                  <a:pt x="212" y="232"/>
                </a:lnTo>
                <a:cubicBezTo>
                  <a:pt x="145" y="156"/>
                  <a:pt x="77" y="80"/>
                  <a:pt x="12" y="4"/>
                </a:cubicBezTo>
                <a:cubicBezTo>
                  <a:pt x="9" y="2"/>
                  <a:pt x="7" y="0"/>
                  <a:pt x="6" y="0"/>
                </a:cubicBezTo>
                <a:close/>
              </a:path>
            </a:pathLst>
          </a:custGeom>
          <a:solidFill>
            <a:srgbClr val="F8BA8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5174000" y="1564500"/>
            <a:ext cx="3256800" cy="12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600"/>
              <a:buFont typeface="Concert One"/>
              <a:buNone/>
              <a:defRPr sz="4600"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5174000" y="2886000"/>
            <a:ext cx="3256800" cy="90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068427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7465750" y="535700"/>
            <a:ext cx="858900" cy="8589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4796600" y="1980900"/>
            <a:ext cx="36249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title" idx="2" hasCustomPrompt="1"/>
          </p:nvPr>
        </p:nvSpPr>
        <p:spPr>
          <a:xfrm>
            <a:off x="7457850" y="737300"/>
            <a:ext cx="858900" cy="455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3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2pPr>
            <a:lvl3pPr lvl="2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3pPr>
            <a:lvl4pPr lvl="3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4pPr>
            <a:lvl5pPr lvl="4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5pPr>
            <a:lvl6pPr lvl="5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6pPr>
            <a:lvl7pPr lvl="6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7pPr>
            <a:lvl8pPr lvl="7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8pPr>
            <a:lvl9pPr lvl="8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9pPr>
          </a:lstStyle>
          <a:p>
            <a:r>
              <a:t>xx%</a:t>
            </a:r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5381300" y="2745900"/>
            <a:ext cx="3039900" cy="85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0" name="Google Shape;20;p3"/>
          <p:cNvSpPr/>
          <p:nvPr/>
        </p:nvSpPr>
        <p:spPr>
          <a:xfrm>
            <a:off x="0" y="4595900"/>
            <a:ext cx="9144000" cy="547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417762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713375" y="539500"/>
            <a:ext cx="7708200" cy="592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713150" y="1118975"/>
            <a:ext cx="7217100" cy="361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AutoNum type="arabicPeriod"/>
              <a:defRPr sz="12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AutoNum type="alphaLcPeriod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AutoNum type="romanLcPeriod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AutoNum type="arabicPeriod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AutoNum type="alphaLcPeriod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AutoNum type="romanLcPeriod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AutoNum type="arabicPeriod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AutoNum type="alphaLcPeriod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AutoNum type="romanLcPeriod"/>
              <a:defRPr sz="1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428942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1298225" y="2583174"/>
            <a:ext cx="2541900" cy="40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title" idx="2"/>
          </p:nvPr>
        </p:nvSpPr>
        <p:spPr>
          <a:xfrm>
            <a:off x="5303873" y="2583174"/>
            <a:ext cx="2541900" cy="40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title" idx="3"/>
          </p:nvPr>
        </p:nvSpPr>
        <p:spPr>
          <a:xfrm>
            <a:off x="713225" y="539500"/>
            <a:ext cx="74958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ubTitle" idx="1"/>
          </p:nvPr>
        </p:nvSpPr>
        <p:spPr>
          <a:xfrm>
            <a:off x="1473125" y="2889400"/>
            <a:ext cx="2192100" cy="11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ubTitle" idx="4"/>
          </p:nvPr>
        </p:nvSpPr>
        <p:spPr>
          <a:xfrm>
            <a:off x="5478773" y="2889400"/>
            <a:ext cx="2192100" cy="11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0" name="Google Shape;30;p5"/>
          <p:cNvSpPr/>
          <p:nvPr/>
        </p:nvSpPr>
        <p:spPr>
          <a:xfrm>
            <a:off x="0" y="4595900"/>
            <a:ext cx="9144000" cy="547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390146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01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121895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subTitle" idx="1"/>
          </p:nvPr>
        </p:nvSpPr>
        <p:spPr>
          <a:xfrm>
            <a:off x="1286075" y="3305600"/>
            <a:ext cx="2713200" cy="11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3858900" cy="524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785743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/>
          <p:nvPr/>
        </p:nvSpPr>
        <p:spPr>
          <a:xfrm>
            <a:off x="2024350" y="-1550"/>
            <a:ext cx="51165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2015775" y="1370850"/>
            <a:ext cx="5116500" cy="253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 b="1">
                <a:latin typeface="Barlow"/>
                <a:ea typeface="Barlow"/>
                <a:cs typeface="Barlow"/>
                <a:sym typeface="Barl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 b="1">
                <a:latin typeface="Barlow"/>
                <a:ea typeface="Barlow"/>
                <a:cs typeface="Barlow"/>
                <a:sym typeface="Barl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 b="1">
                <a:latin typeface="Barlow"/>
                <a:ea typeface="Barlow"/>
                <a:cs typeface="Barlow"/>
                <a:sym typeface="Barl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 b="1">
                <a:latin typeface="Barlow"/>
                <a:ea typeface="Barlow"/>
                <a:cs typeface="Barlow"/>
                <a:sym typeface="Barl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 b="1">
                <a:latin typeface="Barlow"/>
                <a:ea typeface="Barlow"/>
                <a:cs typeface="Barlow"/>
                <a:sym typeface="Barl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 b="1">
                <a:latin typeface="Barlow"/>
                <a:ea typeface="Barlow"/>
                <a:cs typeface="Barlow"/>
                <a:sym typeface="Barl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 b="1">
                <a:latin typeface="Barlow"/>
                <a:ea typeface="Barlow"/>
                <a:cs typeface="Barlow"/>
                <a:sym typeface="Barl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 b="1"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48650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720200" y="539500"/>
            <a:ext cx="3851700" cy="5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720199" y="2035875"/>
            <a:ext cx="3384900" cy="257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525069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>
            <a:spLocks noGrp="1"/>
          </p:cNvSpPr>
          <p:nvPr>
            <p:ph type="title"/>
          </p:nvPr>
        </p:nvSpPr>
        <p:spPr>
          <a:xfrm>
            <a:off x="5276900" y="3487100"/>
            <a:ext cx="3153900" cy="1108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arlow"/>
                <a:ea typeface="Barlow"/>
                <a:cs typeface="Barlow"/>
                <a:sym typeface="Barlow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44" name="Google Shape;44;p10"/>
          <p:cNvSpPr/>
          <p:nvPr/>
        </p:nvSpPr>
        <p:spPr>
          <a:xfrm>
            <a:off x="5044750" y="3473600"/>
            <a:ext cx="4099200" cy="1046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498206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 hasCustomPrompt="1"/>
          </p:nvPr>
        </p:nvSpPr>
        <p:spPr>
          <a:xfrm>
            <a:off x="1942497" y="1561223"/>
            <a:ext cx="5259000" cy="1240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7" name="Google Shape;47;p11"/>
          <p:cNvSpPr txBox="1">
            <a:spLocks noGrp="1"/>
          </p:cNvSpPr>
          <p:nvPr>
            <p:ph type="subTitle" idx="1"/>
          </p:nvPr>
        </p:nvSpPr>
        <p:spPr>
          <a:xfrm>
            <a:off x="2489050" y="2748975"/>
            <a:ext cx="4165800" cy="44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939162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23499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bg>
      <p:bgPr>
        <a:noFill/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/>
          <p:nvPr/>
        </p:nvSpPr>
        <p:spPr>
          <a:xfrm>
            <a:off x="827700" y="1708300"/>
            <a:ext cx="522000" cy="522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1" name="Google Shape;51;p13"/>
          <p:cNvSpPr/>
          <p:nvPr/>
        </p:nvSpPr>
        <p:spPr>
          <a:xfrm>
            <a:off x="827700" y="3239850"/>
            <a:ext cx="522000" cy="522000"/>
          </a:xfrm>
          <a:prstGeom prst="roundRect">
            <a:avLst>
              <a:gd name="adj" fmla="val 209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2" name="Google Shape;52;p13"/>
          <p:cNvSpPr/>
          <p:nvPr/>
        </p:nvSpPr>
        <p:spPr>
          <a:xfrm>
            <a:off x="3656275" y="1708300"/>
            <a:ext cx="522000" cy="522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3" name="Google Shape;53;p13"/>
          <p:cNvSpPr/>
          <p:nvPr/>
        </p:nvSpPr>
        <p:spPr>
          <a:xfrm>
            <a:off x="3656275" y="3239850"/>
            <a:ext cx="522000" cy="522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4" name="Google Shape;54;p13"/>
          <p:cNvSpPr/>
          <p:nvPr/>
        </p:nvSpPr>
        <p:spPr>
          <a:xfrm>
            <a:off x="6477875" y="1708300"/>
            <a:ext cx="522000" cy="522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6477875" y="3239850"/>
            <a:ext cx="522000" cy="522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title"/>
          </p:nvPr>
        </p:nvSpPr>
        <p:spPr>
          <a:xfrm>
            <a:off x="720200" y="2230300"/>
            <a:ext cx="2066700" cy="4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ubTitle" idx="1"/>
          </p:nvPr>
        </p:nvSpPr>
        <p:spPr>
          <a:xfrm>
            <a:off x="720200" y="2538697"/>
            <a:ext cx="1775400" cy="533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title" idx="2"/>
          </p:nvPr>
        </p:nvSpPr>
        <p:spPr>
          <a:xfrm>
            <a:off x="3541788" y="2230300"/>
            <a:ext cx="2066700" cy="4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subTitle" idx="3"/>
          </p:nvPr>
        </p:nvSpPr>
        <p:spPr>
          <a:xfrm>
            <a:off x="3541788" y="2538686"/>
            <a:ext cx="1775400" cy="533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title" idx="4" hasCustomPrompt="1"/>
          </p:nvPr>
        </p:nvSpPr>
        <p:spPr>
          <a:xfrm>
            <a:off x="3649300" y="1786750"/>
            <a:ext cx="522000" cy="365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r>
              <a:t>xx%</a:t>
            </a:r>
          </a:p>
        </p:txBody>
      </p:sp>
      <p:sp>
        <p:nvSpPr>
          <p:cNvPr id="61" name="Google Shape;61;p13"/>
          <p:cNvSpPr txBox="1">
            <a:spLocks noGrp="1"/>
          </p:cNvSpPr>
          <p:nvPr>
            <p:ph type="title" idx="5"/>
          </p:nvPr>
        </p:nvSpPr>
        <p:spPr>
          <a:xfrm>
            <a:off x="6363375" y="2230300"/>
            <a:ext cx="2066700" cy="4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subTitle" idx="6"/>
          </p:nvPr>
        </p:nvSpPr>
        <p:spPr>
          <a:xfrm>
            <a:off x="6363375" y="2538700"/>
            <a:ext cx="1775400" cy="533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title" idx="7"/>
          </p:nvPr>
        </p:nvSpPr>
        <p:spPr>
          <a:xfrm>
            <a:off x="720200" y="3753800"/>
            <a:ext cx="2066700" cy="4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subTitle" idx="8"/>
          </p:nvPr>
        </p:nvSpPr>
        <p:spPr>
          <a:xfrm>
            <a:off x="720200" y="4062197"/>
            <a:ext cx="1775400" cy="533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title" idx="9" hasCustomPrompt="1"/>
          </p:nvPr>
        </p:nvSpPr>
        <p:spPr>
          <a:xfrm>
            <a:off x="827700" y="1786750"/>
            <a:ext cx="522000" cy="365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r>
              <a:t>xx%</a:t>
            </a:r>
          </a:p>
        </p:txBody>
      </p:sp>
      <p:sp>
        <p:nvSpPr>
          <p:cNvPr id="66" name="Google Shape;66;p13"/>
          <p:cNvSpPr txBox="1">
            <a:spLocks noGrp="1"/>
          </p:cNvSpPr>
          <p:nvPr>
            <p:ph type="title" idx="13"/>
          </p:nvPr>
        </p:nvSpPr>
        <p:spPr>
          <a:xfrm>
            <a:off x="3541788" y="3753800"/>
            <a:ext cx="2066700" cy="4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ubTitle" idx="14"/>
          </p:nvPr>
        </p:nvSpPr>
        <p:spPr>
          <a:xfrm>
            <a:off x="3541788" y="4062186"/>
            <a:ext cx="1775400" cy="533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title" idx="15" hasCustomPrompt="1"/>
          </p:nvPr>
        </p:nvSpPr>
        <p:spPr>
          <a:xfrm>
            <a:off x="6470900" y="1786750"/>
            <a:ext cx="522000" cy="365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r>
              <a:t>xx%</a:t>
            </a:r>
          </a:p>
        </p:txBody>
      </p:sp>
      <p:sp>
        <p:nvSpPr>
          <p:cNvPr id="69" name="Google Shape;69;p13"/>
          <p:cNvSpPr txBox="1">
            <a:spLocks noGrp="1"/>
          </p:cNvSpPr>
          <p:nvPr>
            <p:ph type="title" idx="16"/>
          </p:nvPr>
        </p:nvSpPr>
        <p:spPr>
          <a:xfrm>
            <a:off x="6363375" y="3761850"/>
            <a:ext cx="2066700" cy="4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Pathway Gothic One"/>
              <a:buNone/>
              <a:defRPr sz="2000">
                <a:latin typeface="Pathway Gothic One"/>
                <a:ea typeface="Pathway Gothic One"/>
                <a:cs typeface="Pathway Gothic One"/>
                <a:sym typeface="Pathway Gothic One"/>
              </a:defRPr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subTitle" idx="17"/>
          </p:nvPr>
        </p:nvSpPr>
        <p:spPr>
          <a:xfrm>
            <a:off x="6363375" y="4070250"/>
            <a:ext cx="1775400" cy="533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title" idx="18"/>
          </p:nvPr>
        </p:nvSpPr>
        <p:spPr>
          <a:xfrm>
            <a:off x="713225" y="539500"/>
            <a:ext cx="3858900" cy="533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title" idx="19" hasCustomPrompt="1"/>
          </p:nvPr>
        </p:nvSpPr>
        <p:spPr>
          <a:xfrm>
            <a:off x="3649300" y="3318300"/>
            <a:ext cx="522000" cy="365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r>
              <a:t>xx%</a:t>
            </a:r>
          </a:p>
        </p:txBody>
      </p:sp>
      <p:sp>
        <p:nvSpPr>
          <p:cNvPr id="73" name="Google Shape;73;p13"/>
          <p:cNvSpPr txBox="1">
            <a:spLocks noGrp="1"/>
          </p:cNvSpPr>
          <p:nvPr>
            <p:ph type="title" idx="20" hasCustomPrompt="1"/>
          </p:nvPr>
        </p:nvSpPr>
        <p:spPr>
          <a:xfrm>
            <a:off x="827700" y="3318300"/>
            <a:ext cx="522000" cy="365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r>
              <a:t>xx%</a:t>
            </a:r>
          </a:p>
        </p:txBody>
      </p:sp>
      <p:sp>
        <p:nvSpPr>
          <p:cNvPr id="74" name="Google Shape;74;p13"/>
          <p:cNvSpPr txBox="1">
            <a:spLocks noGrp="1"/>
          </p:cNvSpPr>
          <p:nvPr>
            <p:ph type="title" idx="21" hasCustomPrompt="1"/>
          </p:nvPr>
        </p:nvSpPr>
        <p:spPr>
          <a:xfrm>
            <a:off x="6470900" y="3318300"/>
            <a:ext cx="522000" cy="365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25293757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4"/>
          <p:cNvSpPr txBox="1">
            <a:spLocks noGrp="1"/>
          </p:cNvSpPr>
          <p:nvPr>
            <p:ph type="title"/>
          </p:nvPr>
        </p:nvSpPr>
        <p:spPr>
          <a:xfrm>
            <a:off x="1759197" y="3312154"/>
            <a:ext cx="5625600" cy="449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Roboto"/>
              <a:buNone/>
              <a:defRPr sz="1800" b="0">
                <a:latin typeface="Roboto"/>
                <a:ea typeface="Roboto"/>
                <a:cs typeface="Roboto"/>
                <a:sym typeface="Robo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Roboto"/>
              <a:buNone/>
              <a:defRPr sz="3000">
                <a:latin typeface="Roboto"/>
                <a:ea typeface="Roboto"/>
                <a:cs typeface="Roboto"/>
                <a:sym typeface="Robo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Roboto"/>
              <a:buNone/>
              <a:defRPr sz="3000">
                <a:latin typeface="Roboto"/>
                <a:ea typeface="Roboto"/>
                <a:cs typeface="Roboto"/>
                <a:sym typeface="Robo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Roboto"/>
              <a:buNone/>
              <a:defRPr sz="3000">
                <a:latin typeface="Roboto"/>
                <a:ea typeface="Roboto"/>
                <a:cs typeface="Roboto"/>
                <a:sym typeface="Robo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Roboto"/>
              <a:buNone/>
              <a:defRPr sz="3000">
                <a:latin typeface="Roboto"/>
                <a:ea typeface="Roboto"/>
                <a:cs typeface="Roboto"/>
                <a:sym typeface="Robo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Roboto"/>
              <a:buNone/>
              <a:defRPr sz="3000">
                <a:latin typeface="Roboto"/>
                <a:ea typeface="Roboto"/>
                <a:cs typeface="Roboto"/>
                <a:sym typeface="Robo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Roboto"/>
              <a:buNone/>
              <a:defRPr sz="3000">
                <a:latin typeface="Roboto"/>
                <a:ea typeface="Roboto"/>
                <a:cs typeface="Roboto"/>
                <a:sym typeface="Robo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Roboto"/>
              <a:buNone/>
              <a:defRPr sz="3000">
                <a:latin typeface="Roboto"/>
                <a:ea typeface="Roboto"/>
                <a:cs typeface="Roboto"/>
                <a:sym typeface="Robo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Roboto"/>
              <a:buNone/>
              <a:defRPr sz="3000"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subTitle" idx="1"/>
          </p:nvPr>
        </p:nvSpPr>
        <p:spPr>
          <a:xfrm>
            <a:off x="2013675" y="1361775"/>
            <a:ext cx="5116500" cy="193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BeeZee"/>
              <a:buNone/>
              <a:defRPr sz="2800" b="1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433850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>
            <a:off x="3188848" y="3808473"/>
            <a:ext cx="2269500" cy="38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subTitle" idx="1"/>
          </p:nvPr>
        </p:nvSpPr>
        <p:spPr>
          <a:xfrm>
            <a:off x="3188848" y="4141958"/>
            <a:ext cx="2269500" cy="61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title" idx="2"/>
          </p:nvPr>
        </p:nvSpPr>
        <p:spPr>
          <a:xfrm>
            <a:off x="5741004" y="3808473"/>
            <a:ext cx="2269500" cy="38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subTitle" idx="3"/>
          </p:nvPr>
        </p:nvSpPr>
        <p:spPr>
          <a:xfrm>
            <a:off x="5741004" y="4141958"/>
            <a:ext cx="2269500" cy="61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title" idx="4"/>
          </p:nvPr>
        </p:nvSpPr>
        <p:spPr>
          <a:xfrm>
            <a:off x="3188848" y="1767552"/>
            <a:ext cx="2269500" cy="38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84" name="Google Shape;84;p15"/>
          <p:cNvSpPr txBox="1">
            <a:spLocks noGrp="1"/>
          </p:cNvSpPr>
          <p:nvPr>
            <p:ph type="subTitle" idx="5"/>
          </p:nvPr>
        </p:nvSpPr>
        <p:spPr>
          <a:xfrm>
            <a:off x="3188848" y="2111324"/>
            <a:ext cx="2269500" cy="61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5" name="Google Shape;85;p15"/>
          <p:cNvSpPr txBox="1">
            <a:spLocks noGrp="1"/>
          </p:cNvSpPr>
          <p:nvPr>
            <p:ph type="title" idx="6"/>
          </p:nvPr>
        </p:nvSpPr>
        <p:spPr>
          <a:xfrm>
            <a:off x="5741004" y="1767552"/>
            <a:ext cx="2269500" cy="38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86" name="Google Shape;86;p15"/>
          <p:cNvSpPr txBox="1">
            <a:spLocks noGrp="1"/>
          </p:cNvSpPr>
          <p:nvPr>
            <p:ph type="subTitle" idx="7"/>
          </p:nvPr>
        </p:nvSpPr>
        <p:spPr>
          <a:xfrm>
            <a:off x="5741004" y="2111324"/>
            <a:ext cx="2269500" cy="61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7" name="Google Shape;87;p15"/>
          <p:cNvSpPr txBox="1">
            <a:spLocks noGrp="1"/>
          </p:cNvSpPr>
          <p:nvPr>
            <p:ph type="title" idx="8"/>
          </p:nvPr>
        </p:nvSpPr>
        <p:spPr>
          <a:xfrm>
            <a:off x="713225" y="539500"/>
            <a:ext cx="1797300" cy="503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309426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Title and two columns 2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6"/>
          <p:cNvSpPr txBox="1">
            <a:spLocks noGrp="1"/>
          </p:cNvSpPr>
          <p:nvPr>
            <p:ph type="title"/>
          </p:nvPr>
        </p:nvSpPr>
        <p:spPr>
          <a:xfrm>
            <a:off x="865725" y="2230300"/>
            <a:ext cx="3305400" cy="407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0" name="Google Shape;90;p16"/>
          <p:cNvSpPr txBox="1">
            <a:spLocks noGrp="1"/>
          </p:cNvSpPr>
          <p:nvPr>
            <p:ph type="title" idx="2"/>
          </p:nvPr>
        </p:nvSpPr>
        <p:spPr>
          <a:xfrm>
            <a:off x="4871375" y="2230300"/>
            <a:ext cx="3305400" cy="407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1" name="Google Shape;91;p16"/>
          <p:cNvSpPr txBox="1">
            <a:spLocks noGrp="1"/>
          </p:cNvSpPr>
          <p:nvPr>
            <p:ph type="subTitle" idx="1"/>
          </p:nvPr>
        </p:nvSpPr>
        <p:spPr>
          <a:xfrm>
            <a:off x="865725" y="2538575"/>
            <a:ext cx="3406800" cy="127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92" name="Google Shape;92;p16"/>
          <p:cNvSpPr txBox="1">
            <a:spLocks noGrp="1"/>
          </p:cNvSpPr>
          <p:nvPr>
            <p:ph type="subTitle" idx="3"/>
          </p:nvPr>
        </p:nvSpPr>
        <p:spPr>
          <a:xfrm>
            <a:off x="4871475" y="2538575"/>
            <a:ext cx="3406800" cy="127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93" name="Google Shape;93;p16"/>
          <p:cNvSpPr txBox="1">
            <a:spLocks noGrp="1"/>
          </p:cNvSpPr>
          <p:nvPr>
            <p:ph type="title" idx="4"/>
          </p:nvPr>
        </p:nvSpPr>
        <p:spPr>
          <a:xfrm>
            <a:off x="713225" y="539500"/>
            <a:ext cx="3858900" cy="501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94" name="Google Shape;94;p16"/>
          <p:cNvSpPr/>
          <p:nvPr/>
        </p:nvSpPr>
        <p:spPr>
          <a:xfrm>
            <a:off x="0" y="4596475"/>
            <a:ext cx="9173100" cy="546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75424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 txBox="1">
            <a:spLocks noGrp="1"/>
          </p:cNvSpPr>
          <p:nvPr>
            <p:ph type="title"/>
          </p:nvPr>
        </p:nvSpPr>
        <p:spPr>
          <a:xfrm>
            <a:off x="820074" y="2252698"/>
            <a:ext cx="1869000" cy="385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97" name="Google Shape;97;p17"/>
          <p:cNvSpPr txBox="1">
            <a:spLocks noGrp="1"/>
          </p:cNvSpPr>
          <p:nvPr>
            <p:ph type="subTitle" idx="1"/>
          </p:nvPr>
        </p:nvSpPr>
        <p:spPr>
          <a:xfrm>
            <a:off x="705200" y="2596475"/>
            <a:ext cx="2098800" cy="463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98" name="Google Shape;98;p17"/>
          <p:cNvSpPr txBox="1">
            <a:spLocks noGrp="1"/>
          </p:cNvSpPr>
          <p:nvPr>
            <p:ph type="title" idx="2"/>
          </p:nvPr>
        </p:nvSpPr>
        <p:spPr>
          <a:xfrm>
            <a:off x="3304761" y="2252698"/>
            <a:ext cx="1869000" cy="385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99" name="Google Shape;99;p17"/>
          <p:cNvSpPr txBox="1">
            <a:spLocks noGrp="1"/>
          </p:cNvSpPr>
          <p:nvPr>
            <p:ph type="subTitle" idx="3"/>
          </p:nvPr>
        </p:nvSpPr>
        <p:spPr>
          <a:xfrm>
            <a:off x="3189852" y="2596475"/>
            <a:ext cx="2098800" cy="463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00" name="Google Shape;100;p17"/>
          <p:cNvSpPr txBox="1">
            <a:spLocks noGrp="1"/>
          </p:cNvSpPr>
          <p:nvPr>
            <p:ph type="title" idx="4"/>
          </p:nvPr>
        </p:nvSpPr>
        <p:spPr>
          <a:xfrm>
            <a:off x="5904324" y="2252698"/>
            <a:ext cx="1869000" cy="385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01" name="Google Shape;101;p17"/>
          <p:cNvSpPr txBox="1">
            <a:spLocks noGrp="1"/>
          </p:cNvSpPr>
          <p:nvPr>
            <p:ph type="subTitle" idx="5"/>
          </p:nvPr>
        </p:nvSpPr>
        <p:spPr>
          <a:xfrm>
            <a:off x="5789429" y="2596475"/>
            <a:ext cx="2098800" cy="463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02" name="Google Shape;102;p17"/>
          <p:cNvSpPr txBox="1">
            <a:spLocks noGrp="1"/>
          </p:cNvSpPr>
          <p:nvPr>
            <p:ph type="title" idx="6"/>
          </p:nvPr>
        </p:nvSpPr>
        <p:spPr>
          <a:xfrm>
            <a:off x="820099" y="3771503"/>
            <a:ext cx="1869000" cy="385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03" name="Google Shape;103;p17"/>
          <p:cNvSpPr txBox="1">
            <a:spLocks noGrp="1"/>
          </p:cNvSpPr>
          <p:nvPr>
            <p:ph type="subTitle" idx="7"/>
          </p:nvPr>
        </p:nvSpPr>
        <p:spPr>
          <a:xfrm>
            <a:off x="705200" y="4115401"/>
            <a:ext cx="2098800" cy="463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04" name="Google Shape;104;p17"/>
          <p:cNvSpPr txBox="1">
            <a:spLocks noGrp="1"/>
          </p:cNvSpPr>
          <p:nvPr>
            <p:ph type="title" idx="8"/>
          </p:nvPr>
        </p:nvSpPr>
        <p:spPr>
          <a:xfrm>
            <a:off x="3304761" y="3771503"/>
            <a:ext cx="1869000" cy="385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05" name="Google Shape;105;p17"/>
          <p:cNvSpPr txBox="1">
            <a:spLocks noGrp="1"/>
          </p:cNvSpPr>
          <p:nvPr>
            <p:ph type="subTitle" idx="9"/>
          </p:nvPr>
        </p:nvSpPr>
        <p:spPr>
          <a:xfrm>
            <a:off x="3189850" y="4115400"/>
            <a:ext cx="2098800" cy="463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06" name="Google Shape;106;p17"/>
          <p:cNvSpPr txBox="1">
            <a:spLocks noGrp="1"/>
          </p:cNvSpPr>
          <p:nvPr>
            <p:ph type="title" idx="13"/>
          </p:nvPr>
        </p:nvSpPr>
        <p:spPr>
          <a:xfrm>
            <a:off x="5904324" y="3771503"/>
            <a:ext cx="1869000" cy="385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07" name="Google Shape;107;p17"/>
          <p:cNvSpPr txBox="1">
            <a:spLocks noGrp="1"/>
          </p:cNvSpPr>
          <p:nvPr>
            <p:ph type="subTitle" idx="14"/>
          </p:nvPr>
        </p:nvSpPr>
        <p:spPr>
          <a:xfrm>
            <a:off x="5789425" y="4115401"/>
            <a:ext cx="2098800" cy="463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08" name="Google Shape;108;p17"/>
          <p:cNvSpPr txBox="1">
            <a:spLocks noGrp="1"/>
          </p:cNvSpPr>
          <p:nvPr>
            <p:ph type="title" idx="15" hasCustomPrompt="1"/>
          </p:nvPr>
        </p:nvSpPr>
        <p:spPr>
          <a:xfrm>
            <a:off x="1514628" y="1715663"/>
            <a:ext cx="480000" cy="463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r>
              <a:t>xx%</a:t>
            </a:r>
          </a:p>
        </p:txBody>
      </p:sp>
      <p:sp>
        <p:nvSpPr>
          <p:cNvPr id="109" name="Google Shape;109;p17"/>
          <p:cNvSpPr txBox="1">
            <a:spLocks noGrp="1"/>
          </p:cNvSpPr>
          <p:nvPr>
            <p:ph type="title" idx="16" hasCustomPrompt="1"/>
          </p:nvPr>
        </p:nvSpPr>
        <p:spPr>
          <a:xfrm>
            <a:off x="3999300" y="1715663"/>
            <a:ext cx="480000" cy="463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r>
              <a:t>xx%</a:t>
            </a:r>
          </a:p>
        </p:txBody>
      </p:sp>
      <p:sp>
        <p:nvSpPr>
          <p:cNvPr id="110" name="Google Shape;110;p17"/>
          <p:cNvSpPr txBox="1">
            <a:spLocks noGrp="1"/>
          </p:cNvSpPr>
          <p:nvPr>
            <p:ph type="title" idx="17" hasCustomPrompt="1"/>
          </p:nvPr>
        </p:nvSpPr>
        <p:spPr>
          <a:xfrm>
            <a:off x="6598875" y="1715675"/>
            <a:ext cx="480000" cy="463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r>
              <a:t>xx%</a:t>
            </a:r>
          </a:p>
        </p:txBody>
      </p:sp>
      <p:sp>
        <p:nvSpPr>
          <p:cNvPr id="111" name="Google Shape;111;p17"/>
          <p:cNvSpPr txBox="1">
            <a:spLocks noGrp="1"/>
          </p:cNvSpPr>
          <p:nvPr>
            <p:ph type="title" idx="18" hasCustomPrompt="1"/>
          </p:nvPr>
        </p:nvSpPr>
        <p:spPr>
          <a:xfrm>
            <a:off x="1514728" y="3245176"/>
            <a:ext cx="480000" cy="463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r>
              <a:t>xx%</a:t>
            </a:r>
          </a:p>
        </p:txBody>
      </p:sp>
      <p:sp>
        <p:nvSpPr>
          <p:cNvPr id="112" name="Google Shape;112;p17"/>
          <p:cNvSpPr txBox="1">
            <a:spLocks noGrp="1"/>
          </p:cNvSpPr>
          <p:nvPr>
            <p:ph type="title" idx="19" hasCustomPrompt="1"/>
          </p:nvPr>
        </p:nvSpPr>
        <p:spPr>
          <a:xfrm>
            <a:off x="3999300" y="3245176"/>
            <a:ext cx="480000" cy="463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r>
              <a:t>xx%</a:t>
            </a:r>
          </a:p>
        </p:txBody>
      </p:sp>
      <p:sp>
        <p:nvSpPr>
          <p:cNvPr id="113" name="Google Shape;113;p17"/>
          <p:cNvSpPr txBox="1">
            <a:spLocks noGrp="1"/>
          </p:cNvSpPr>
          <p:nvPr>
            <p:ph type="title" idx="20" hasCustomPrompt="1"/>
          </p:nvPr>
        </p:nvSpPr>
        <p:spPr>
          <a:xfrm>
            <a:off x="6598875" y="3245178"/>
            <a:ext cx="480000" cy="463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r>
              <a:t>xx%</a:t>
            </a:r>
          </a:p>
        </p:txBody>
      </p:sp>
      <p:sp>
        <p:nvSpPr>
          <p:cNvPr id="114" name="Google Shape;114;p17"/>
          <p:cNvSpPr txBox="1">
            <a:spLocks noGrp="1"/>
          </p:cNvSpPr>
          <p:nvPr>
            <p:ph type="title" idx="21"/>
          </p:nvPr>
        </p:nvSpPr>
        <p:spPr>
          <a:xfrm>
            <a:off x="713225" y="539500"/>
            <a:ext cx="7708200" cy="612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86895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3">
  <p:cSld name="Title and two columns 3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>
            <a:spLocks noGrp="1"/>
          </p:cNvSpPr>
          <p:nvPr>
            <p:ph type="title"/>
          </p:nvPr>
        </p:nvSpPr>
        <p:spPr>
          <a:xfrm>
            <a:off x="1856638" y="3323875"/>
            <a:ext cx="1779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>
            <a:endParaRPr/>
          </a:p>
        </p:txBody>
      </p:sp>
      <p:sp>
        <p:nvSpPr>
          <p:cNvPr id="117" name="Google Shape;117;p18"/>
          <p:cNvSpPr txBox="1">
            <a:spLocks noGrp="1"/>
          </p:cNvSpPr>
          <p:nvPr>
            <p:ph type="title" idx="2"/>
          </p:nvPr>
        </p:nvSpPr>
        <p:spPr>
          <a:xfrm>
            <a:off x="5508363" y="3323875"/>
            <a:ext cx="1779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>
            <a:endParaRPr/>
          </a:p>
        </p:txBody>
      </p:sp>
      <p:sp>
        <p:nvSpPr>
          <p:cNvPr id="118" name="Google Shape;118;p18"/>
          <p:cNvSpPr txBox="1">
            <a:spLocks noGrp="1"/>
          </p:cNvSpPr>
          <p:nvPr>
            <p:ph type="title" idx="3"/>
          </p:nvPr>
        </p:nvSpPr>
        <p:spPr>
          <a:xfrm>
            <a:off x="713225" y="539500"/>
            <a:ext cx="74958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119" name="Google Shape;119;p18"/>
          <p:cNvSpPr txBox="1">
            <a:spLocks noGrp="1"/>
          </p:cNvSpPr>
          <p:nvPr>
            <p:ph type="subTitle" idx="1"/>
          </p:nvPr>
        </p:nvSpPr>
        <p:spPr>
          <a:xfrm>
            <a:off x="1856650" y="3799400"/>
            <a:ext cx="1779000" cy="79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20" name="Google Shape;120;p18"/>
          <p:cNvSpPr txBox="1">
            <a:spLocks noGrp="1"/>
          </p:cNvSpPr>
          <p:nvPr>
            <p:ph type="subTitle" idx="4"/>
          </p:nvPr>
        </p:nvSpPr>
        <p:spPr>
          <a:xfrm>
            <a:off x="5508358" y="3799400"/>
            <a:ext cx="1779000" cy="79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63903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 txBox="1">
            <a:spLocks noGrp="1"/>
          </p:cNvSpPr>
          <p:nvPr>
            <p:ph type="title"/>
          </p:nvPr>
        </p:nvSpPr>
        <p:spPr>
          <a:xfrm>
            <a:off x="720201" y="2230300"/>
            <a:ext cx="1875000" cy="40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23" name="Google Shape;123;p19"/>
          <p:cNvSpPr txBox="1">
            <a:spLocks noGrp="1"/>
          </p:cNvSpPr>
          <p:nvPr>
            <p:ph type="subTitle" idx="1"/>
          </p:nvPr>
        </p:nvSpPr>
        <p:spPr>
          <a:xfrm>
            <a:off x="720200" y="2538575"/>
            <a:ext cx="1875000" cy="127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19"/>
          <p:cNvSpPr txBox="1">
            <a:spLocks noGrp="1"/>
          </p:cNvSpPr>
          <p:nvPr>
            <p:ph type="title" idx="2"/>
          </p:nvPr>
        </p:nvSpPr>
        <p:spPr>
          <a:xfrm>
            <a:off x="3634501" y="2230300"/>
            <a:ext cx="1875000" cy="40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25" name="Google Shape;125;p19"/>
          <p:cNvSpPr txBox="1">
            <a:spLocks noGrp="1"/>
          </p:cNvSpPr>
          <p:nvPr>
            <p:ph type="subTitle" idx="3"/>
          </p:nvPr>
        </p:nvSpPr>
        <p:spPr>
          <a:xfrm>
            <a:off x="3634500" y="2538700"/>
            <a:ext cx="1875000" cy="127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9"/>
          <p:cNvSpPr txBox="1">
            <a:spLocks noGrp="1"/>
          </p:cNvSpPr>
          <p:nvPr>
            <p:ph type="title" idx="4"/>
          </p:nvPr>
        </p:nvSpPr>
        <p:spPr>
          <a:xfrm>
            <a:off x="6548800" y="2230300"/>
            <a:ext cx="1881900" cy="40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27" name="Google Shape;127;p19"/>
          <p:cNvSpPr txBox="1">
            <a:spLocks noGrp="1"/>
          </p:cNvSpPr>
          <p:nvPr>
            <p:ph type="subTitle" idx="5"/>
          </p:nvPr>
        </p:nvSpPr>
        <p:spPr>
          <a:xfrm>
            <a:off x="6548800" y="2538700"/>
            <a:ext cx="1881900" cy="127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19"/>
          <p:cNvSpPr txBox="1">
            <a:spLocks noGrp="1"/>
          </p:cNvSpPr>
          <p:nvPr>
            <p:ph type="title" idx="6"/>
          </p:nvPr>
        </p:nvSpPr>
        <p:spPr>
          <a:xfrm>
            <a:off x="713225" y="539500"/>
            <a:ext cx="3858900" cy="566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9" name="Google Shape;129;p19"/>
          <p:cNvSpPr/>
          <p:nvPr/>
        </p:nvSpPr>
        <p:spPr>
          <a:xfrm rot="-5400000">
            <a:off x="4307850" y="288750"/>
            <a:ext cx="546900" cy="9162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779233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0"/>
          <p:cNvSpPr txBox="1">
            <a:spLocks noGrp="1"/>
          </p:cNvSpPr>
          <p:nvPr>
            <p:ph type="title"/>
          </p:nvPr>
        </p:nvSpPr>
        <p:spPr>
          <a:xfrm>
            <a:off x="5117175" y="539500"/>
            <a:ext cx="3304500" cy="624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132" name="Google Shape;132;p20"/>
          <p:cNvSpPr/>
          <p:nvPr/>
        </p:nvSpPr>
        <p:spPr>
          <a:xfrm>
            <a:off x="2029654" y="3587752"/>
            <a:ext cx="8077" cy="12115"/>
          </a:xfrm>
          <a:custGeom>
            <a:avLst/>
            <a:gdLst/>
            <a:ahLst/>
            <a:cxnLst/>
            <a:rect l="l" t="t" r="r" b="b"/>
            <a:pathLst>
              <a:path w="202" h="303" extrusionOk="0">
                <a:moveTo>
                  <a:pt x="2" y="1"/>
                </a:moveTo>
                <a:cubicBezTo>
                  <a:pt x="1" y="1"/>
                  <a:pt x="1" y="1"/>
                  <a:pt x="1" y="2"/>
                </a:cubicBezTo>
                <a:cubicBezTo>
                  <a:pt x="62" y="94"/>
                  <a:pt x="121" y="188"/>
                  <a:pt x="181" y="282"/>
                </a:cubicBezTo>
                <a:cubicBezTo>
                  <a:pt x="187" y="289"/>
                  <a:pt x="194" y="296"/>
                  <a:pt x="201" y="303"/>
                </a:cubicBezTo>
                <a:cubicBezTo>
                  <a:pt x="67" y="81"/>
                  <a:pt x="10" y="1"/>
                  <a:pt x="2" y="1"/>
                </a:cubicBezTo>
                <a:close/>
              </a:path>
            </a:pathLst>
          </a:custGeom>
          <a:solidFill>
            <a:srgbClr val="F8BA8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33" name="Google Shape;133;p20"/>
          <p:cNvSpPr txBox="1">
            <a:spLocks noGrp="1"/>
          </p:cNvSpPr>
          <p:nvPr>
            <p:ph type="subTitle" idx="1"/>
          </p:nvPr>
        </p:nvSpPr>
        <p:spPr>
          <a:xfrm>
            <a:off x="5117175" y="1161526"/>
            <a:ext cx="2768400" cy="141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34" name="Google Shape;134;p20"/>
          <p:cNvSpPr txBox="1"/>
          <p:nvPr/>
        </p:nvSpPr>
        <p:spPr>
          <a:xfrm>
            <a:off x="5117175" y="3367175"/>
            <a:ext cx="3304500" cy="81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spcBef>
                <a:spcPts val="300"/>
              </a:spcBef>
            </a:pPr>
            <a:r>
              <a:rPr lang="en" sz="1200">
                <a:solidFill>
                  <a:srgbClr val="212121"/>
                </a:solidFill>
                <a:latin typeface="Roboto"/>
                <a:ea typeface="Roboto"/>
                <a:cs typeface="Roboto"/>
                <a:sym typeface="Roboto"/>
              </a:rPr>
              <a:t>CREDITS: This presentation template was created by </a:t>
            </a:r>
            <a:r>
              <a:rPr lang="en" sz="1200" b="1">
                <a:solidFill>
                  <a:srgbClr val="212121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2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200">
                <a:solidFill>
                  <a:srgbClr val="212121"/>
                </a:solidFill>
                <a:latin typeface="Roboto"/>
                <a:ea typeface="Roboto"/>
                <a:cs typeface="Roboto"/>
                <a:sym typeface="Roboto"/>
              </a:rPr>
              <a:t>, including icons by </a:t>
            </a:r>
            <a:r>
              <a:rPr lang="en" sz="1200" b="1">
                <a:solidFill>
                  <a:srgbClr val="212121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3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200">
                <a:solidFill>
                  <a:srgbClr val="212121"/>
                </a:solidFill>
                <a:latin typeface="Roboto"/>
                <a:ea typeface="Roboto"/>
                <a:cs typeface="Roboto"/>
                <a:sym typeface="Roboto"/>
              </a:rPr>
              <a:t>, infographics &amp; images by </a:t>
            </a:r>
            <a:r>
              <a:rPr lang="en" sz="1200" b="1">
                <a:solidFill>
                  <a:srgbClr val="212121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4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200">
                <a:solidFill>
                  <a:srgbClr val="212121"/>
                </a:solidFill>
                <a:latin typeface="Roboto"/>
                <a:ea typeface="Roboto"/>
                <a:cs typeface="Roboto"/>
                <a:sym typeface="Roboto"/>
              </a:rPr>
              <a:t> and illustrations by </a:t>
            </a:r>
            <a:r>
              <a:rPr lang="en" sz="1200" b="1">
                <a:solidFill>
                  <a:srgbClr val="212121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5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Stories</a:t>
            </a:r>
            <a:endParaRPr sz="1200" b="1">
              <a:solidFill>
                <a:srgbClr val="21212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5" name="Google Shape;135;p20"/>
          <p:cNvSpPr/>
          <p:nvPr/>
        </p:nvSpPr>
        <p:spPr>
          <a:xfrm>
            <a:off x="0" y="-1725"/>
            <a:ext cx="2658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360570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Numbers and text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1"/>
          <p:cNvSpPr txBox="1">
            <a:spLocks noGrp="1"/>
          </p:cNvSpPr>
          <p:nvPr>
            <p:ph type="title"/>
          </p:nvPr>
        </p:nvSpPr>
        <p:spPr>
          <a:xfrm>
            <a:off x="713375" y="539500"/>
            <a:ext cx="7699200" cy="59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arlow"/>
                <a:ea typeface="Barlow"/>
                <a:cs typeface="Barlow"/>
                <a:sym typeface="Barl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arlow"/>
                <a:ea typeface="Barlow"/>
                <a:cs typeface="Barlow"/>
                <a:sym typeface="Barl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arlow"/>
                <a:ea typeface="Barlow"/>
                <a:cs typeface="Barlow"/>
                <a:sym typeface="Barl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arlow"/>
                <a:ea typeface="Barlow"/>
                <a:cs typeface="Barlow"/>
                <a:sym typeface="Barl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arlow"/>
                <a:ea typeface="Barlow"/>
                <a:cs typeface="Barlow"/>
                <a:sym typeface="Barl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arlow"/>
                <a:ea typeface="Barlow"/>
                <a:cs typeface="Barlow"/>
                <a:sym typeface="Barl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arlow"/>
                <a:ea typeface="Barlow"/>
                <a:cs typeface="Barlow"/>
                <a:sym typeface="Barl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138" name="Google Shape;138;p21"/>
          <p:cNvSpPr/>
          <p:nvPr/>
        </p:nvSpPr>
        <p:spPr>
          <a:xfrm>
            <a:off x="1833750" y="1413850"/>
            <a:ext cx="5476500" cy="998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39" name="Google Shape;139;p21"/>
          <p:cNvSpPr txBox="1">
            <a:spLocks noGrp="1"/>
          </p:cNvSpPr>
          <p:nvPr>
            <p:ph type="title" idx="2" hasCustomPrompt="1"/>
          </p:nvPr>
        </p:nvSpPr>
        <p:spPr>
          <a:xfrm>
            <a:off x="2518888" y="1504425"/>
            <a:ext cx="3045600" cy="794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7200"/>
              <a:buNone/>
              <a:defRPr sz="55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 b="1"/>
            </a:lvl9pPr>
          </a:lstStyle>
          <a:p>
            <a:r>
              <a:t>xx%</a:t>
            </a:r>
          </a:p>
        </p:txBody>
      </p:sp>
      <p:sp>
        <p:nvSpPr>
          <p:cNvPr id="140" name="Google Shape;140;p21"/>
          <p:cNvSpPr/>
          <p:nvPr/>
        </p:nvSpPr>
        <p:spPr>
          <a:xfrm>
            <a:off x="1833750" y="2505825"/>
            <a:ext cx="5476500" cy="998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41" name="Google Shape;141;p21"/>
          <p:cNvSpPr txBox="1">
            <a:spLocks noGrp="1"/>
          </p:cNvSpPr>
          <p:nvPr>
            <p:ph type="title" idx="3" hasCustomPrompt="1"/>
          </p:nvPr>
        </p:nvSpPr>
        <p:spPr>
          <a:xfrm>
            <a:off x="2518888" y="2596400"/>
            <a:ext cx="3045600" cy="794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7200"/>
              <a:buNone/>
              <a:defRPr sz="55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 b="1"/>
            </a:lvl9pPr>
          </a:lstStyle>
          <a:p>
            <a:r>
              <a:t>xx%</a:t>
            </a:r>
          </a:p>
        </p:txBody>
      </p:sp>
      <p:sp>
        <p:nvSpPr>
          <p:cNvPr id="142" name="Google Shape;142;p21"/>
          <p:cNvSpPr/>
          <p:nvPr/>
        </p:nvSpPr>
        <p:spPr>
          <a:xfrm>
            <a:off x="1833750" y="3597800"/>
            <a:ext cx="5476500" cy="998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43" name="Google Shape;143;p21"/>
          <p:cNvSpPr txBox="1">
            <a:spLocks noGrp="1"/>
          </p:cNvSpPr>
          <p:nvPr>
            <p:ph type="title" idx="4" hasCustomPrompt="1"/>
          </p:nvPr>
        </p:nvSpPr>
        <p:spPr>
          <a:xfrm>
            <a:off x="2518888" y="3688375"/>
            <a:ext cx="3045600" cy="794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7200"/>
              <a:buNone/>
              <a:defRPr sz="55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 b="1"/>
            </a:lvl9pPr>
          </a:lstStyle>
          <a:p>
            <a:r>
              <a:t>xx%</a:t>
            </a:r>
          </a:p>
        </p:txBody>
      </p:sp>
      <p:sp>
        <p:nvSpPr>
          <p:cNvPr id="144" name="Google Shape;144;p21"/>
          <p:cNvSpPr txBox="1">
            <a:spLocks noGrp="1"/>
          </p:cNvSpPr>
          <p:nvPr>
            <p:ph type="subTitle" idx="1"/>
          </p:nvPr>
        </p:nvSpPr>
        <p:spPr>
          <a:xfrm>
            <a:off x="5707800" y="2010179"/>
            <a:ext cx="1417800" cy="28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21"/>
          <p:cNvSpPr txBox="1">
            <a:spLocks noGrp="1"/>
          </p:cNvSpPr>
          <p:nvPr>
            <p:ph type="subTitle" idx="5"/>
          </p:nvPr>
        </p:nvSpPr>
        <p:spPr>
          <a:xfrm>
            <a:off x="5707800" y="3120254"/>
            <a:ext cx="1417800" cy="28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21"/>
          <p:cNvSpPr txBox="1">
            <a:spLocks noGrp="1"/>
          </p:cNvSpPr>
          <p:nvPr>
            <p:ph type="subTitle" idx="6"/>
          </p:nvPr>
        </p:nvSpPr>
        <p:spPr>
          <a:xfrm>
            <a:off x="5707800" y="4195079"/>
            <a:ext cx="1417800" cy="28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7973013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">
  <p:cSld name="Title and text 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2"/>
          <p:cNvSpPr txBox="1">
            <a:spLocks noGrp="1"/>
          </p:cNvSpPr>
          <p:nvPr>
            <p:ph type="title"/>
          </p:nvPr>
        </p:nvSpPr>
        <p:spPr>
          <a:xfrm>
            <a:off x="713375" y="539500"/>
            <a:ext cx="5599500" cy="592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49" name="Google Shape;149;p22"/>
          <p:cNvSpPr txBox="1">
            <a:spLocks noGrp="1"/>
          </p:cNvSpPr>
          <p:nvPr>
            <p:ph type="body" idx="1"/>
          </p:nvPr>
        </p:nvSpPr>
        <p:spPr>
          <a:xfrm>
            <a:off x="713150" y="1400175"/>
            <a:ext cx="6932400" cy="326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508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50" name="Google Shape;150;p22"/>
          <p:cNvSpPr/>
          <p:nvPr/>
        </p:nvSpPr>
        <p:spPr>
          <a:xfrm>
            <a:off x="8439775" y="-1725"/>
            <a:ext cx="7041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3460538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bg>
      <p:bgPr>
        <a:solidFill>
          <a:schemeClr val="accent1"/>
        </a:solidFill>
        <a:effectLst/>
      </p:bgPr>
    </p:bg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052523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674564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37331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253393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solidFill>
          <a:schemeClr val="accent3">
            <a:lumMod val="20000"/>
            <a:lumOff val="8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mond 10"/>
          <p:cNvSpPr/>
          <p:nvPr userDrawn="1"/>
        </p:nvSpPr>
        <p:spPr>
          <a:xfrm>
            <a:off x="3203848" y="-2322"/>
            <a:ext cx="2700000" cy="1806344"/>
          </a:xfrm>
          <a:custGeom>
            <a:avLst/>
            <a:gdLst/>
            <a:ahLst/>
            <a:cxnLst/>
            <a:rect l="l" t="t" r="r" b="b"/>
            <a:pathLst>
              <a:path w="2700000" h="1806344">
                <a:moveTo>
                  <a:pt x="456344" y="0"/>
                </a:moveTo>
                <a:lnTo>
                  <a:pt x="2243656" y="0"/>
                </a:lnTo>
                <a:lnTo>
                  <a:pt x="2700000" y="456344"/>
                </a:lnTo>
                <a:lnTo>
                  <a:pt x="1350000" y="1806344"/>
                </a:lnTo>
                <a:lnTo>
                  <a:pt x="0" y="45634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latinLnBrk="1">
              <a:buClrTx/>
              <a:buFontTx/>
              <a:buNone/>
            </a:pPr>
            <a:endParaRPr lang="ko-KR" altLang="en-US" sz="1800" kern="1200" dirty="0">
              <a:solidFill>
                <a:prstClr val="white"/>
              </a:solidFill>
            </a:endParaRPr>
          </a:p>
        </p:txBody>
      </p:sp>
      <p:sp>
        <p:nvSpPr>
          <p:cNvPr id="5" name="Isosceles Triangle 4"/>
          <p:cNvSpPr/>
          <p:nvPr userDrawn="1"/>
        </p:nvSpPr>
        <p:spPr>
          <a:xfrm>
            <a:off x="3746892" y="4331240"/>
            <a:ext cx="1650216" cy="812260"/>
          </a:xfrm>
          <a:prstGeom prst="triangl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latinLnBrk="1">
              <a:buClrTx/>
              <a:buFontTx/>
              <a:buNone/>
            </a:pPr>
            <a:endParaRPr lang="ko-KR" altLang="en-US" sz="1800" kern="1200" dirty="0">
              <a:solidFill>
                <a:prstClr val="white"/>
              </a:solidFill>
            </a:endParaRPr>
          </a:p>
        </p:txBody>
      </p:sp>
      <p:sp>
        <p:nvSpPr>
          <p:cNvPr id="6" name="Isosceles Triangle 5"/>
          <p:cNvSpPr/>
          <p:nvPr userDrawn="1"/>
        </p:nvSpPr>
        <p:spPr>
          <a:xfrm>
            <a:off x="4041648" y="4493810"/>
            <a:ext cx="1060704" cy="554360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latinLnBrk="1">
              <a:buClrTx/>
              <a:buFontTx/>
              <a:buNone/>
            </a:pPr>
            <a:endParaRPr lang="ko-KR" altLang="en-US" sz="1800" kern="1200" dirty="0">
              <a:solidFill>
                <a:prstClr val="white"/>
              </a:solidFill>
            </a:endParaRPr>
          </a:p>
        </p:txBody>
      </p:sp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28FC5FB3-D739-474A-9148-1ABF4FC27690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3293848" y="1"/>
            <a:ext cx="2520000" cy="1711155"/>
          </a:xfrm>
          <a:custGeom>
            <a:avLst/>
            <a:gdLst>
              <a:gd name="connsiteX0" fmla="*/ 442968 w 2520000"/>
              <a:gd name="connsiteY0" fmla="*/ 0 h 1711155"/>
              <a:gd name="connsiteX1" fmla="*/ 985757 w 2520000"/>
              <a:gd name="connsiteY1" fmla="*/ 0 h 1711155"/>
              <a:gd name="connsiteX2" fmla="*/ 2080270 w 2520000"/>
              <a:gd name="connsiteY2" fmla="*/ 4702 h 1711155"/>
              <a:gd name="connsiteX3" fmla="*/ 2520000 w 2520000"/>
              <a:gd name="connsiteY3" fmla="*/ 451155 h 1711155"/>
              <a:gd name="connsiteX4" fmla="*/ 1260000 w 2520000"/>
              <a:gd name="connsiteY4" fmla="*/ 1711155 h 1711155"/>
              <a:gd name="connsiteX5" fmla="*/ 0 w 2520000"/>
              <a:gd name="connsiteY5" fmla="*/ 451155 h 1711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20000" h="1711155">
                <a:moveTo>
                  <a:pt x="442968" y="0"/>
                </a:moveTo>
                <a:lnTo>
                  <a:pt x="985757" y="0"/>
                </a:lnTo>
                <a:lnTo>
                  <a:pt x="2080270" y="4702"/>
                </a:lnTo>
                <a:lnTo>
                  <a:pt x="2520000" y="451155"/>
                </a:lnTo>
                <a:lnTo>
                  <a:pt x="1260000" y="1711155"/>
                </a:lnTo>
                <a:lnTo>
                  <a:pt x="0" y="45115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0248909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565878" y="1176692"/>
            <a:ext cx="1871760" cy="305124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latinLnBrk="1">
              <a:buClrTx/>
              <a:buFontTx/>
              <a:buNone/>
            </a:pPr>
            <a:endParaRPr lang="ko-KR" altLang="en-US" sz="1800" kern="1200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2612855" y="1176061"/>
            <a:ext cx="1871760" cy="305124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latinLnBrk="1">
              <a:buClrTx/>
              <a:buFontTx/>
              <a:buNone/>
            </a:pPr>
            <a:endParaRPr lang="ko-KR" altLang="en-US" sz="1800" kern="1200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4659832" y="1175430"/>
            <a:ext cx="1871760" cy="305124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latinLnBrk="1">
              <a:buClrTx/>
              <a:buFontTx/>
              <a:buNone/>
            </a:pPr>
            <a:endParaRPr lang="ko-KR" altLang="en-US" sz="1800" kern="1200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6706810" y="1174799"/>
            <a:ext cx="1871760" cy="30512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latinLnBrk="1">
              <a:buClrTx/>
              <a:buFontTx/>
              <a:buNone/>
            </a:pPr>
            <a:endParaRPr lang="ko-KR" altLang="en-US" sz="1800" kern="1200" dirty="0">
              <a:solidFill>
                <a:prstClr val="white"/>
              </a:solidFill>
            </a:endParaRPr>
          </a:p>
        </p:txBody>
      </p:sp>
      <p:sp>
        <p:nvSpPr>
          <p:cNvPr id="14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825475" y="1320085"/>
            <a:ext cx="1352567" cy="135256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6966407" y="1320085"/>
            <a:ext cx="1352567" cy="135256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872452" y="1320085"/>
            <a:ext cx="1352567" cy="135256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919429" y="1320085"/>
            <a:ext cx="1352567" cy="135256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55189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457200" y="410400"/>
            <a:ext cx="8229600" cy="39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KBM-정애\014-Fullppt\PNG이미지\모니터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754" y="451443"/>
            <a:ext cx="3282039" cy="3272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1363708" y="584771"/>
            <a:ext cx="2991584" cy="20767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143454" y="1295867"/>
            <a:ext cx="3055840" cy="22313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370032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pic>
        <p:nvPicPr>
          <p:cNvPr id="11" name="Picture 4" descr="D:\KBM-정애\014-Fullppt\PNG이미지\노트북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499742"/>
            <a:ext cx="3600400" cy="183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753800" y="2764640"/>
            <a:ext cx="1711407" cy="12496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2641880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-1"/>
            <a:ext cx="9144000" cy="27162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0852722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548178" y="557440"/>
            <a:ext cx="2592000" cy="40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012448" y="557440"/>
            <a:ext cx="2592000" cy="40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3280313" y="557440"/>
            <a:ext cx="2592000" cy="4032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5442083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059900" y="1"/>
            <a:ext cx="3024200" cy="25717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572100" y="2571750"/>
            <a:ext cx="1512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3059900" y="2571750"/>
            <a:ext cx="1512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21475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426012" y="540000"/>
            <a:ext cx="1728192" cy="40370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553804" y="540000"/>
            <a:ext cx="1728192" cy="40370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298220" y="540000"/>
            <a:ext cx="1728192" cy="40370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3727574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-1"/>
            <a:ext cx="9144000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7211866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그림 개체 틀 5">
            <a:extLst>
              <a:ext uri="{FF2B5EF4-FFF2-40B4-BE49-F238E27FC236}">
                <a16:creationId xmlns:a16="http://schemas.microsoft.com/office/drawing/2014/main" id="{C7304401-68B8-4E0E-A9DB-540B76DF928B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3563888" y="638650"/>
            <a:ext cx="4320480" cy="4504851"/>
          </a:xfrm>
          <a:custGeom>
            <a:avLst/>
            <a:gdLst>
              <a:gd name="connsiteX0" fmla="*/ 2160240 w 4320480"/>
              <a:gd name="connsiteY0" fmla="*/ 0 h 4504851"/>
              <a:gd name="connsiteX1" fmla="*/ 4320480 w 4320480"/>
              <a:gd name="connsiteY1" fmla="*/ 4504851 h 4504851"/>
              <a:gd name="connsiteX2" fmla="*/ 0 w 4320480"/>
              <a:gd name="connsiteY2" fmla="*/ 4504851 h 4504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20480" h="4504851">
                <a:moveTo>
                  <a:pt x="2160240" y="0"/>
                </a:moveTo>
                <a:lnTo>
                  <a:pt x="4320480" y="4504851"/>
                </a:lnTo>
                <a:lnTo>
                  <a:pt x="0" y="450485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D2ABAD60-FE41-4786-B9AF-4454375D2129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5635630" y="1"/>
            <a:ext cx="3508370" cy="4339267"/>
          </a:xfrm>
          <a:custGeom>
            <a:avLst/>
            <a:gdLst>
              <a:gd name="connsiteX0" fmla="*/ 0 w 3508370"/>
              <a:gd name="connsiteY0" fmla="*/ 0 h 4339267"/>
              <a:gd name="connsiteX1" fmla="*/ 3508370 w 3508370"/>
              <a:gd name="connsiteY1" fmla="*/ 0 h 4339267"/>
              <a:gd name="connsiteX2" fmla="*/ 3504823 w 3508370"/>
              <a:gd name="connsiteY2" fmla="*/ 1594801 h 4339267"/>
              <a:gd name="connsiteX3" fmla="*/ 2097974 w 3508370"/>
              <a:gd name="connsiteY3" fmla="*/ 4339267 h 4339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08370" h="4339267">
                <a:moveTo>
                  <a:pt x="0" y="0"/>
                </a:moveTo>
                <a:lnTo>
                  <a:pt x="3508370" y="0"/>
                </a:lnTo>
                <a:cubicBezTo>
                  <a:pt x="3507188" y="531600"/>
                  <a:pt x="3506005" y="1063201"/>
                  <a:pt x="3504823" y="1594801"/>
                </a:cubicBezTo>
                <a:lnTo>
                  <a:pt x="2097974" y="433926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763412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0" y="0"/>
            <a:ext cx="5076056" cy="51435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456496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3778005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3" name="Rounded Rectangle 12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>
              <a:buClrTx/>
              <a:buFontTx/>
              <a:buNone/>
            </a:pPr>
            <a:endParaRPr lang="ko-KR" altLang="en-US" sz="1800" kern="1200" dirty="0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>
              <a:buClrTx/>
              <a:buFontTx/>
              <a:buNone/>
            </a:pPr>
            <a:endParaRPr lang="ko-KR" altLang="en-US" sz="1800" kern="1200" dirty="0">
              <a:solidFill>
                <a:prstClr val="white"/>
              </a:solidFill>
            </a:endParaRPr>
          </a:p>
        </p:txBody>
      </p:sp>
      <p:sp>
        <p:nvSpPr>
          <p:cNvPr id="17" name="Half Frame 16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>
              <a:buClrTx/>
              <a:buFontTx/>
              <a:buNone/>
            </a:pPr>
            <a:endParaRPr lang="ko-KR" altLang="en-US" sz="1800" kern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146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 algn="ctr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 algn="ctr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 algn="ctr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 algn="ctr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 algn="ctr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 algn="ctr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15.xml"/><Relationship Id="rId21" Type="http://schemas.openxmlformats.org/officeDocument/2006/relationships/slideLayout" Target="../slideLayouts/slideLayout33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2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19" Type="http://schemas.openxmlformats.org/officeDocument/2006/relationships/slideLayout" Target="../slideLayouts/slideLayout31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Relationship Id="rId22" Type="http://schemas.openxmlformats.org/officeDocument/2006/relationships/slideLayout" Target="../slideLayouts/slideLayout3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6.xml"/><Relationship Id="rId16" Type="http://schemas.openxmlformats.org/officeDocument/2006/relationships/slideLayout" Target="../slideLayouts/slideLayout50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1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"/>
              <a:buChar char="●"/>
              <a:def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0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"/>
              <a:buChar char="○"/>
              <a:def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0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"/>
              <a:buChar char="■"/>
              <a:def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0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"/>
              <a:buChar char="●"/>
              <a:def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0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"/>
              <a:buChar char="○"/>
              <a:def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0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"/>
              <a:buChar char="■"/>
              <a:def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0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"/>
              <a:buChar char="●"/>
              <a:def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0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"/>
              <a:buChar char="○"/>
              <a:def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0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"/>
              <a:buChar char="■"/>
              <a:def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</a:defRPr>
            </a:lvl1pPr>
            <a:lvl2pPr lvl="1" algn="r">
              <a:buNone/>
              <a:defRPr sz="1000">
                <a:solidFill>
                  <a:schemeClr val="dk1"/>
                </a:solidFill>
              </a:defRPr>
            </a:lvl2pPr>
            <a:lvl3pPr lvl="2" algn="r">
              <a:buNone/>
              <a:defRPr sz="1000">
                <a:solidFill>
                  <a:schemeClr val="dk1"/>
                </a:solidFill>
              </a:defRPr>
            </a:lvl3pPr>
            <a:lvl4pPr lvl="3" algn="r">
              <a:buNone/>
              <a:defRPr sz="1000">
                <a:solidFill>
                  <a:schemeClr val="dk1"/>
                </a:solidFill>
              </a:defRPr>
            </a:lvl4pPr>
            <a:lvl5pPr lvl="4" algn="r">
              <a:buNone/>
              <a:defRPr sz="1000">
                <a:solidFill>
                  <a:schemeClr val="dk1"/>
                </a:solidFill>
              </a:defRPr>
            </a:lvl5pPr>
            <a:lvl6pPr lvl="5" algn="r">
              <a:buNone/>
              <a:defRPr sz="1000">
                <a:solidFill>
                  <a:schemeClr val="dk1"/>
                </a:solidFill>
              </a:defRPr>
            </a:lvl6pPr>
            <a:lvl7pPr lvl="6" algn="r">
              <a:buNone/>
              <a:defRPr sz="1000">
                <a:solidFill>
                  <a:schemeClr val="dk1"/>
                </a:solidFill>
              </a:defRPr>
            </a:lvl7pPr>
            <a:lvl8pPr lvl="7" algn="r">
              <a:buNone/>
              <a:defRPr sz="1000">
                <a:solidFill>
                  <a:schemeClr val="dk1"/>
                </a:solidFill>
              </a:defRPr>
            </a:lvl8pPr>
            <a:lvl9pPr lvl="8" algn="r">
              <a:buNone/>
              <a:defRPr sz="1000">
                <a:solidFill>
                  <a:schemeClr val="dk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771" r:id="rId11"/>
    <p:sldLayoutId id="214748378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375" y="539500"/>
            <a:ext cx="7699200" cy="59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 Condensed"/>
              <a:buNone/>
              <a:defRPr sz="2800" b="1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 Condensed"/>
              <a:buNone/>
              <a:defRPr sz="2800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 Condensed"/>
              <a:buNone/>
              <a:defRPr sz="2800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 Condensed"/>
              <a:buNone/>
              <a:defRPr sz="2800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 Condensed"/>
              <a:buNone/>
              <a:defRPr sz="2800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 Condensed"/>
              <a:buNone/>
              <a:defRPr sz="2800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 Condensed"/>
              <a:buNone/>
              <a:defRPr sz="2800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 Condensed"/>
              <a:buNone/>
              <a:defRPr sz="2800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 Condensed"/>
              <a:buNone/>
              <a:defRPr sz="2800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2375" y="1152475"/>
            <a:ext cx="76992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7606348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  <p:sldLayoutId id="2147483736" r:id="rId17"/>
    <p:sldLayoutId id="2147483737" r:id="rId18"/>
    <p:sldLayoutId id="2147483738" r:id="rId19"/>
    <p:sldLayoutId id="2147483739" r:id="rId20"/>
    <p:sldLayoutId id="2147483740" r:id="rId21"/>
    <p:sldLayoutId id="2147483741" r:id="rId2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454">
          <p15:clr>
            <a:srgbClr val="EA4335"/>
          </p15:clr>
        </p15:guide>
        <p15:guide id="2" pos="5311">
          <p15:clr>
            <a:srgbClr val="EA4335"/>
          </p15:clr>
        </p15:guide>
        <p15:guide id="3" orient="horz" pos="2895">
          <p15:clr>
            <a:srgbClr val="EA4335"/>
          </p15:clr>
        </p15:guide>
        <p15:guide id="4" orient="horz" pos="337">
          <p15:clr>
            <a:srgbClr val="EA4335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1521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  <p:sldLayoutId id="2147483785" r:id="rId13"/>
    <p:sldLayoutId id="2147483786" r:id="rId14"/>
    <p:sldLayoutId id="2147483787" r:id="rId15"/>
    <p:sldLayoutId id="2147483788" r:id="rId16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programmes/erasmus-plus/sites/default/files/2021-erasmusplus-programme-guide_v2_ro.pdf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A734070-B9A0-4C8D-9C65-B4058415DA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611712" cy="46048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D289D70-FC04-4B55-BCBB-489CD967BA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4876" y="0"/>
            <a:ext cx="1059123" cy="75651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37323" y="1043360"/>
            <a:ext cx="799768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err="1"/>
              <a:t>Programe</a:t>
            </a:r>
            <a:r>
              <a:rPr lang="en-US" sz="3600" dirty="0"/>
              <a:t> intensive </a:t>
            </a:r>
            <a:r>
              <a:rPr lang="en-US" sz="3600" dirty="0" err="1" smtClean="0"/>
              <a:t>mixte</a:t>
            </a:r>
            <a:r>
              <a:rPr lang="ro-RO" sz="3600" dirty="0" smtClean="0"/>
              <a:t> </a:t>
            </a:r>
            <a:r>
              <a:rPr lang="en-US" sz="3600" dirty="0" smtClean="0"/>
              <a:t>Erasmus+</a:t>
            </a:r>
            <a:endParaRPr lang="ro-RO" sz="3600" dirty="0" smtClean="0"/>
          </a:p>
          <a:p>
            <a:pPr algn="ctr"/>
            <a:r>
              <a:rPr lang="ro-RO" sz="3600" dirty="0" smtClean="0"/>
              <a:t>(</a:t>
            </a:r>
            <a:r>
              <a:rPr lang="ro-RO" sz="3600" i="1" dirty="0" err="1" smtClean="0"/>
              <a:t>Blended</a:t>
            </a:r>
            <a:r>
              <a:rPr lang="ro-RO" sz="3600" i="1" dirty="0" smtClean="0"/>
              <a:t> Intensive </a:t>
            </a:r>
            <a:r>
              <a:rPr lang="ro-RO" sz="3600" i="1" dirty="0" err="1" smtClean="0"/>
              <a:t>Programmes</a:t>
            </a:r>
            <a:r>
              <a:rPr lang="ro-RO" sz="3600" dirty="0" smtClean="0"/>
              <a:t> – </a:t>
            </a:r>
            <a:r>
              <a:rPr lang="ro-RO" sz="3600" dirty="0" err="1" smtClean="0"/>
              <a:t>BIPs</a:t>
            </a:r>
            <a:r>
              <a:rPr lang="ro-RO" sz="3600" dirty="0" smtClean="0"/>
              <a:t>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5149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0"/>
          <p:cNvSpPr txBox="1">
            <a:spLocks noGrp="1"/>
          </p:cNvSpPr>
          <p:nvPr>
            <p:ph type="title"/>
          </p:nvPr>
        </p:nvSpPr>
        <p:spPr>
          <a:xfrm>
            <a:off x="4789974" y="1980900"/>
            <a:ext cx="3624900" cy="76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32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Programe</a:t>
            </a:r>
            <a:r>
              <a:rPr lang="en-US" sz="3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0" dirty="0">
                <a:latin typeface="Arial" panose="020B0604020202020204" pitchFamily="34" charset="0"/>
                <a:cs typeface="Arial" panose="020B0604020202020204" pitchFamily="34" charset="0"/>
              </a:rPr>
              <a:t>intensive </a:t>
            </a:r>
            <a:r>
              <a:rPr lang="en-US" sz="3200" b="0" dirty="0" err="1">
                <a:latin typeface="Arial" panose="020B0604020202020204" pitchFamily="34" charset="0"/>
                <a:cs typeface="Arial" panose="020B0604020202020204" pitchFamily="34" charset="0"/>
              </a:rPr>
              <a:t>mixte</a:t>
            </a:r>
            <a:r>
              <a:rPr lang="en-US" sz="3200" b="0" dirty="0">
                <a:latin typeface="Arial" panose="020B0604020202020204" pitchFamily="34" charset="0"/>
                <a:cs typeface="Arial" panose="020B0604020202020204" pitchFamily="34" charset="0"/>
              </a:rPr>
              <a:t> Erasmus</a:t>
            </a:r>
            <a:r>
              <a:rPr lang="en-US" sz="3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sz="3200" b="0" dirty="0"/>
          </a:p>
        </p:txBody>
      </p:sp>
      <p:sp>
        <p:nvSpPr>
          <p:cNvPr id="209" name="Google Shape;209;p30"/>
          <p:cNvSpPr txBox="1">
            <a:spLocks noGrp="1"/>
          </p:cNvSpPr>
          <p:nvPr>
            <p:ph type="subTitle" idx="1"/>
          </p:nvPr>
        </p:nvSpPr>
        <p:spPr>
          <a:xfrm>
            <a:off x="5683316" y="3423476"/>
            <a:ext cx="2921943" cy="85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buSzPts val="1100"/>
            </a:pP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Alte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informații utile</a:t>
            </a:r>
            <a:endParaRPr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0" name="Google Shape;210;p30"/>
          <p:cNvSpPr txBox="1">
            <a:spLocks noGrp="1"/>
          </p:cNvSpPr>
          <p:nvPr>
            <p:ph type="title" idx="2"/>
          </p:nvPr>
        </p:nvSpPr>
        <p:spPr>
          <a:xfrm>
            <a:off x="7457850" y="737300"/>
            <a:ext cx="858900" cy="45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04</a:t>
            </a:r>
            <a:endParaRPr dirty="0"/>
          </a:p>
        </p:txBody>
      </p:sp>
      <p:sp>
        <p:nvSpPr>
          <p:cNvPr id="211" name="Google Shape;211;p30"/>
          <p:cNvSpPr/>
          <p:nvPr/>
        </p:nvSpPr>
        <p:spPr>
          <a:xfrm>
            <a:off x="6116550" y="3088318"/>
            <a:ext cx="2200200" cy="7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324" y="1057944"/>
            <a:ext cx="3084558" cy="3084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04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9BB2A-E609-4264-896E-778CF54E4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825" y="232240"/>
            <a:ext cx="8229600" cy="397200"/>
          </a:xfrm>
        </p:spPr>
        <p:txBody>
          <a:bodyPr/>
          <a:lstStyle/>
          <a:p>
            <a:r>
              <a:rPr lang="en-US" dirty="0" err="1" smtClean="0">
                <a:latin typeface="+mn-lt"/>
              </a:rPr>
              <a:t>Alte</a:t>
            </a:r>
            <a:r>
              <a:rPr lang="en-US" dirty="0" smtClean="0">
                <a:latin typeface="+mn-lt"/>
              </a:rPr>
              <a:t> </a:t>
            </a:r>
            <a:r>
              <a:rPr lang="ro-RO" dirty="0">
                <a:latin typeface="Arial" panose="020B0604020202020204" pitchFamily="34" charset="0"/>
                <a:cs typeface="Arial" panose="020B0604020202020204" pitchFamily="34" charset="0"/>
              </a:rPr>
              <a:t>informații utile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8" name="Parallelogram 15">
            <a:extLst>
              <a:ext uri="{FF2B5EF4-FFF2-40B4-BE49-F238E27FC236}">
                <a16:creationId xmlns:a16="http://schemas.microsoft.com/office/drawing/2014/main" id="{6803BDF8-6689-4C7F-A105-B4EB297642DA}"/>
              </a:ext>
            </a:extLst>
          </p:cNvPr>
          <p:cNvSpPr/>
          <p:nvPr/>
        </p:nvSpPr>
        <p:spPr>
          <a:xfrm rot="5400000" flipH="1">
            <a:off x="3224482" y="1419169"/>
            <a:ext cx="313743" cy="348394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Round Same Side Corner Rectangle 6">
            <a:extLst>
              <a:ext uri="{FF2B5EF4-FFF2-40B4-BE49-F238E27FC236}">
                <a16:creationId xmlns:a16="http://schemas.microsoft.com/office/drawing/2014/main" id="{AB1E4A67-CD11-4796-B131-FA484D41DAD7}"/>
              </a:ext>
            </a:extLst>
          </p:cNvPr>
          <p:cNvSpPr>
            <a:spLocks noChangeAspect="1"/>
          </p:cNvSpPr>
          <p:nvPr/>
        </p:nvSpPr>
        <p:spPr>
          <a:xfrm rot="18900000" flipH="1">
            <a:off x="3144653" y="3972543"/>
            <a:ext cx="109444" cy="438775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5" name="Round Same Side Corner Rectangle 6">
            <a:extLst>
              <a:ext uri="{FF2B5EF4-FFF2-40B4-BE49-F238E27FC236}">
                <a16:creationId xmlns:a16="http://schemas.microsoft.com/office/drawing/2014/main" id="{D68B1454-8A90-47E6-9858-0C271A69D599}"/>
              </a:ext>
            </a:extLst>
          </p:cNvPr>
          <p:cNvSpPr>
            <a:spLocks noChangeAspect="1"/>
          </p:cNvSpPr>
          <p:nvPr/>
        </p:nvSpPr>
        <p:spPr>
          <a:xfrm rot="18900000" flipH="1">
            <a:off x="5190938" y="1359790"/>
            <a:ext cx="85031" cy="340900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1477432" y="3591845"/>
            <a:ext cx="604639" cy="430887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en-US" altLang="ko-KR" sz="2800" b="1" dirty="0" smtClean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en-US" altLang="ko-KR" sz="2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454544" y="4371128"/>
            <a:ext cx="604639" cy="430887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en-US" altLang="ko-KR" sz="2800" b="1" dirty="0" smtClean="0">
                <a:solidFill>
                  <a:schemeClr val="bg1"/>
                </a:solidFill>
                <a:cs typeface="Arial" pitchFamily="34" charset="0"/>
              </a:rPr>
              <a:t>04</a:t>
            </a:r>
            <a:endParaRPr lang="en-US" altLang="ko-KR" sz="2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454544" y="1935676"/>
            <a:ext cx="604639" cy="430887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en-US" altLang="ko-KR" sz="2800" b="1" dirty="0" smtClean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en-US" altLang="ko-KR" sz="2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6" name="Pentagon 25"/>
          <p:cNvSpPr/>
          <p:nvPr/>
        </p:nvSpPr>
        <p:spPr>
          <a:xfrm>
            <a:off x="1372871" y="810981"/>
            <a:ext cx="1116184" cy="576000"/>
          </a:xfrm>
          <a:prstGeom prst="homePlate">
            <a:avLst>
              <a:gd name="adj" fmla="val 5491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7" name="Rectangle 2"/>
          <p:cNvSpPr/>
          <p:nvPr/>
        </p:nvSpPr>
        <p:spPr>
          <a:xfrm>
            <a:off x="2268285" y="810981"/>
            <a:ext cx="5629158" cy="576000"/>
          </a:xfrm>
          <a:custGeom>
            <a:avLst/>
            <a:gdLst/>
            <a:ahLst/>
            <a:cxnLst/>
            <a:rect l="l" t="t" r="r" b="b"/>
            <a:pathLst>
              <a:path w="6460280" h="792000">
                <a:moveTo>
                  <a:pt x="0" y="0"/>
                </a:moveTo>
                <a:lnTo>
                  <a:pt x="6460280" y="0"/>
                </a:lnTo>
                <a:lnTo>
                  <a:pt x="6460280" y="792000"/>
                </a:lnTo>
                <a:lnTo>
                  <a:pt x="0" y="792000"/>
                </a:lnTo>
                <a:lnTo>
                  <a:pt x="396000" y="39600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518259" y="881234"/>
            <a:ext cx="604639" cy="430887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en-US" altLang="ko-KR" sz="2800" b="1" dirty="0" smtClean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en-US" altLang="ko-KR" sz="2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628651" y="822766"/>
            <a:ext cx="5263000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900" b="1" dirty="0" err="1"/>
              <a:t>Numărul</a:t>
            </a:r>
            <a:r>
              <a:rPr lang="en-US" sz="900" b="1" dirty="0"/>
              <a:t> minim de </a:t>
            </a:r>
            <a:r>
              <a:rPr lang="en-US" sz="900" b="1" dirty="0" err="1"/>
              <a:t>participanți</a:t>
            </a:r>
            <a:r>
              <a:rPr lang="en-US" sz="900" b="1" dirty="0"/>
              <a:t> la un program </a:t>
            </a:r>
            <a:r>
              <a:rPr lang="en-US" sz="900" b="1" dirty="0" err="1"/>
              <a:t>intensiv</a:t>
            </a:r>
            <a:r>
              <a:rPr lang="en-US" sz="900" b="1" dirty="0"/>
              <a:t> mixt </a:t>
            </a:r>
            <a:r>
              <a:rPr lang="en-US" sz="900" b="1" dirty="0" err="1"/>
              <a:t>este</a:t>
            </a:r>
            <a:r>
              <a:rPr lang="en-US" sz="900" b="1" dirty="0"/>
              <a:t> 15 (</a:t>
            </a:r>
            <a:r>
              <a:rPr lang="en-US" sz="900" b="1" dirty="0" err="1"/>
              <a:t>fără</a:t>
            </a:r>
            <a:r>
              <a:rPr lang="en-US" sz="900" b="1" dirty="0"/>
              <a:t> a include </a:t>
            </a:r>
            <a:r>
              <a:rPr lang="en-US" sz="900" b="1" dirty="0" err="1"/>
              <a:t>personalul</a:t>
            </a:r>
            <a:r>
              <a:rPr lang="en-US" sz="900" b="1" dirty="0"/>
              <a:t> didactic</a:t>
            </a:r>
            <a:r>
              <a:rPr lang="ro-RO" sz="900" b="1" dirty="0"/>
              <a:t> </a:t>
            </a:r>
            <a:r>
              <a:rPr lang="en-US" sz="900" b="1" dirty="0"/>
              <a:t>/</a:t>
            </a:r>
            <a:r>
              <a:rPr lang="ro-RO" sz="900" b="1" dirty="0"/>
              <a:t> </a:t>
            </a:r>
            <a:r>
              <a:rPr lang="en-US" sz="900" b="1" dirty="0"/>
              <a:t>de </a:t>
            </a:r>
            <a:r>
              <a:rPr lang="en-US" sz="900" b="1" dirty="0" err="1"/>
              <a:t>formare</a:t>
            </a:r>
            <a:r>
              <a:rPr lang="en-US" sz="900" b="1" dirty="0"/>
              <a:t> </a:t>
            </a:r>
            <a:r>
              <a:rPr lang="en-US" sz="900" b="1" dirty="0" err="1"/>
              <a:t>implicat</a:t>
            </a:r>
            <a:r>
              <a:rPr lang="en-US" sz="900" b="1" dirty="0"/>
              <a:t> </a:t>
            </a:r>
            <a:r>
              <a:rPr lang="en-US" sz="900" b="1" dirty="0" err="1"/>
              <a:t>în</a:t>
            </a:r>
            <a:r>
              <a:rPr lang="en-US" sz="900" b="1" dirty="0"/>
              <a:t> </a:t>
            </a:r>
            <a:r>
              <a:rPr lang="en-US" sz="900" b="1" dirty="0" err="1"/>
              <a:t>realizarea</a:t>
            </a:r>
            <a:r>
              <a:rPr lang="en-US" sz="900" b="1" dirty="0"/>
              <a:t> </a:t>
            </a:r>
            <a:r>
              <a:rPr lang="en-US" sz="900" b="1" dirty="0" err="1"/>
              <a:t>programului</a:t>
            </a:r>
            <a:r>
              <a:rPr lang="en-US" sz="900" b="1" dirty="0"/>
              <a:t>) </a:t>
            </a:r>
            <a:r>
              <a:rPr lang="en-US" sz="900" b="1" dirty="0" err="1"/>
              <a:t>pentru</a:t>
            </a:r>
            <a:r>
              <a:rPr lang="en-US" sz="900" b="1" dirty="0"/>
              <a:t> ca </a:t>
            </a:r>
            <a:r>
              <a:rPr lang="en-US" sz="900" b="1" dirty="0" err="1"/>
              <a:t>programul</a:t>
            </a:r>
            <a:r>
              <a:rPr lang="en-US" sz="900" b="1" dirty="0"/>
              <a:t> </a:t>
            </a:r>
            <a:r>
              <a:rPr lang="en-US" sz="900" b="1" dirty="0" err="1"/>
              <a:t>să</a:t>
            </a:r>
            <a:r>
              <a:rPr lang="en-US" sz="900" b="1" dirty="0"/>
              <a:t> fie </a:t>
            </a:r>
            <a:r>
              <a:rPr lang="en-US" sz="900" b="1" dirty="0" err="1"/>
              <a:t>eligibil</a:t>
            </a:r>
            <a:r>
              <a:rPr lang="en-US" sz="900" b="1" dirty="0"/>
              <a:t> </a:t>
            </a:r>
            <a:r>
              <a:rPr lang="en-US" sz="900" b="1" dirty="0" err="1"/>
              <a:t>pentru</a:t>
            </a:r>
            <a:r>
              <a:rPr lang="en-US" sz="900" b="1" dirty="0"/>
              <a:t> </a:t>
            </a:r>
            <a:r>
              <a:rPr lang="en-US" sz="900" b="1" dirty="0" err="1"/>
              <a:t>finanțare</a:t>
            </a:r>
            <a:r>
              <a:rPr lang="en-US" sz="900" b="1" dirty="0"/>
              <a:t>. </a:t>
            </a:r>
          </a:p>
          <a:p>
            <a:endParaRPr lang="en-US" dirty="0"/>
          </a:p>
        </p:txBody>
      </p:sp>
      <p:sp>
        <p:nvSpPr>
          <p:cNvPr id="34" name="Pentagon 33"/>
          <p:cNvSpPr/>
          <p:nvPr/>
        </p:nvSpPr>
        <p:spPr>
          <a:xfrm>
            <a:off x="1367079" y="1544061"/>
            <a:ext cx="1116184" cy="576000"/>
          </a:xfrm>
          <a:prstGeom prst="homePlate">
            <a:avLst>
              <a:gd name="adj" fmla="val 54918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43" name="Rectangle 2"/>
          <p:cNvSpPr/>
          <p:nvPr/>
        </p:nvSpPr>
        <p:spPr>
          <a:xfrm>
            <a:off x="2262493" y="1517619"/>
            <a:ext cx="5629158" cy="630464"/>
          </a:xfrm>
          <a:custGeom>
            <a:avLst/>
            <a:gdLst/>
            <a:ahLst/>
            <a:cxnLst/>
            <a:rect l="l" t="t" r="r" b="b"/>
            <a:pathLst>
              <a:path w="6460280" h="792000">
                <a:moveTo>
                  <a:pt x="0" y="0"/>
                </a:moveTo>
                <a:lnTo>
                  <a:pt x="6460280" y="0"/>
                </a:lnTo>
                <a:lnTo>
                  <a:pt x="6460280" y="792000"/>
                </a:lnTo>
                <a:lnTo>
                  <a:pt x="0" y="792000"/>
                </a:lnTo>
                <a:lnTo>
                  <a:pt x="396000" y="39600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1448752" y="1596615"/>
            <a:ext cx="604639" cy="430887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en-US" altLang="ko-KR" sz="2800" b="1" dirty="0" smtClean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en-US" altLang="ko-KR" sz="2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622859" y="1514983"/>
            <a:ext cx="5212822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o-RO" sz="900" b="1" dirty="0" smtClean="0"/>
              <a:t>Finanțarea Erasmus+ pentru instituțiile organizatoare ale unui program intensiv mixt este de 400 de Euro</a:t>
            </a:r>
            <a:r>
              <a:rPr lang="en-US" sz="900" b="1" dirty="0" smtClean="0"/>
              <a:t> </a:t>
            </a:r>
            <a:r>
              <a:rPr lang="ro-RO" sz="900" b="1" dirty="0" smtClean="0"/>
              <a:t>/ participant, pentru un număr de minimum 15, maximum 20 de participanți și poate acoperi</a:t>
            </a:r>
            <a:r>
              <a:rPr lang="ro-RO" sz="900" b="1" dirty="0" smtClean="0">
                <a:latin typeface="+mn-lt"/>
              </a:rPr>
              <a:t> </a:t>
            </a:r>
            <a:r>
              <a:rPr lang="ro-RO" sz="900" b="1" dirty="0">
                <a:latin typeface="+mn-lt"/>
              </a:rPr>
              <a:t>c</a:t>
            </a:r>
            <a:r>
              <a:rPr lang="en-US" sz="900" b="1" dirty="0" err="1" smtClean="0">
                <a:latin typeface="+mn-lt"/>
              </a:rPr>
              <a:t>osturi</a:t>
            </a:r>
            <a:r>
              <a:rPr lang="en-US" sz="900" b="1" dirty="0" smtClean="0">
                <a:latin typeface="+mn-lt"/>
              </a:rPr>
              <a:t> </a:t>
            </a:r>
            <a:r>
              <a:rPr lang="en-US" sz="900" b="1" dirty="0">
                <a:latin typeface="+mn-lt"/>
              </a:rPr>
              <a:t>legate direct de </a:t>
            </a:r>
            <a:r>
              <a:rPr lang="en-US" sz="900" b="1" dirty="0" err="1">
                <a:latin typeface="+mn-lt"/>
              </a:rPr>
              <a:t>organizarea</a:t>
            </a:r>
            <a:r>
              <a:rPr lang="en-US" sz="900" b="1" dirty="0">
                <a:latin typeface="+mn-lt"/>
              </a:rPr>
              <a:t> </a:t>
            </a:r>
            <a:r>
              <a:rPr lang="en-US" sz="900" b="1" dirty="0" err="1">
                <a:latin typeface="+mn-lt"/>
              </a:rPr>
              <a:t>programelor</a:t>
            </a:r>
            <a:r>
              <a:rPr lang="en-US" sz="900" b="1" dirty="0">
                <a:latin typeface="+mn-lt"/>
              </a:rPr>
              <a:t> intensive (cu </a:t>
            </a:r>
            <a:r>
              <a:rPr lang="en-US" sz="900" b="1" dirty="0" err="1">
                <a:latin typeface="+mn-lt"/>
              </a:rPr>
              <a:t>excepția</a:t>
            </a:r>
            <a:r>
              <a:rPr lang="en-US" sz="900" b="1" dirty="0">
                <a:latin typeface="+mn-lt"/>
              </a:rPr>
              <a:t> </a:t>
            </a:r>
            <a:r>
              <a:rPr lang="en-US" sz="900" b="1" dirty="0" err="1">
                <a:latin typeface="+mn-lt"/>
              </a:rPr>
              <a:t>costurilor</a:t>
            </a:r>
            <a:r>
              <a:rPr lang="en-US" sz="900" b="1" dirty="0">
                <a:latin typeface="+mn-lt"/>
              </a:rPr>
              <a:t> de </a:t>
            </a:r>
            <a:r>
              <a:rPr lang="en-US" sz="900" b="1" dirty="0" err="1">
                <a:latin typeface="+mn-lt"/>
              </a:rPr>
              <a:t>ședere</a:t>
            </a:r>
            <a:r>
              <a:rPr lang="en-US" sz="900" b="1" dirty="0">
                <a:latin typeface="+mn-lt"/>
              </a:rPr>
              <a:t> </a:t>
            </a:r>
            <a:r>
              <a:rPr lang="en-US" sz="900" b="1" dirty="0" err="1">
                <a:latin typeface="+mn-lt"/>
              </a:rPr>
              <a:t>și</a:t>
            </a:r>
            <a:r>
              <a:rPr lang="en-US" sz="900" b="1" dirty="0">
                <a:latin typeface="+mn-lt"/>
              </a:rPr>
              <a:t> de </a:t>
            </a:r>
            <a:r>
              <a:rPr lang="en-US" sz="900" b="1" dirty="0" err="1">
                <a:latin typeface="+mn-lt"/>
              </a:rPr>
              <a:t>călătorie</a:t>
            </a:r>
            <a:r>
              <a:rPr lang="en-US" sz="900" b="1" dirty="0">
                <a:latin typeface="+mn-lt"/>
              </a:rPr>
              <a:t> </a:t>
            </a:r>
            <a:r>
              <a:rPr lang="en-US" sz="900" b="1" dirty="0" err="1">
                <a:latin typeface="+mn-lt"/>
              </a:rPr>
              <a:t>pentru</a:t>
            </a:r>
            <a:r>
              <a:rPr lang="en-US" sz="900" b="1" dirty="0">
                <a:latin typeface="+mn-lt"/>
              </a:rPr>
              <a:t> </a:t>
            </a:r>
            <a:r>
              <a:rPr lang="en-US" sz="900" b="1" dirty="0" err="1">
                <a:latin typeface="+mn-lt"/>
              </a:rPr>
              <a:t>participanți</a:t>
            </a:r>
            <a:r>
              <a:rPr lang="en-US" sz="900" b="1" dirty="0">
                <a:latin typeface="+mn-lt"/>
              </a:rPr>
              <a:t>). 	</a:t>
            </a:r>
          </a:p>
          <a:p>
            <a:pPr algn="just"/>
            <a:endParaRPr lang="en-US" sz="900" b="1" dirty="0"/>
          </a:p>
          <a:p>
            <a:endParaRPr lang="en-US" dirty="0"/>
          </a:p>
        </p:txBody>
      </p:sp>
      <p:sp>
        <p:nvSpPr>
          <p:cNvPr id="55" name="Pentagon 54"/>
          <p:cNvSpPr/>
          <p:nvPr/>
        </p:nvSpPr>
        <p:spPr>
          <a:xfrm>
            <a:off x="1367079" y="2295408"/>
            <a:ext cx="1116184" cy="576000"/>
          </a:xfrm>
          <a:prstGeom prst="homePlate">
            <a:avLst>
              <a:gd name="adj" fmla="val 549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6" name="Rectangle 2"/>
          <p:cNvSpPr/>
          <p:nvPr/>
        </p:nvSpPr>
        <p:spPr>
          <a:xfrm>
            <a:off x="2262493" y="2295408"/>
            <a:ext cx="5629158" cy="576000"/>
          </a:xfrm>
          <a:custGeom>
            <a:avLst/>
            <a:gdLst/>
            <a:ahLst/>
            <a:cxnLst/>
            <a:rect l="l" t="t" r="r" b="b"/>
            <a:pathLst>
              <a:path w="6460280" h="792000">
                <a:moveTo>
                  <a:pt x="0" y="0"/>
                </a:moveTo>
                <a:lnTo>
                  <a:pt x="6460280" y="0"/>
                </a:lnTo>
                <a:lnTo>
                  <a:pt x="6460280" y="792000"/>
                </a:lnTo>
                <a:lnTo>
                  <a:pt x="0" y="792000"/>
                </a:lnTo>
                <a:lnTo>
                  <a:pt x="396000" y="39600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1448752" y="2374404"/>
            <a:ext cx="604639" cy="430887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en-US" altLang="ko-KR" sz="2800" b="1" dirty="0" smtClean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en-US" altLang="ko-KR" sz="2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649824" y="2385213"/>
            <a:ext cx="503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900" b="1" dirty="0" err="1"/>
              <a:t>Instituția</a:t>
            </a:r>
            <a:r>
              <a:rPr lang="en-US" sz="900" b="1" dirty="0"/>
              <a:t> de </a:t>
            </a:r>
            <a:r>
              <a:rPr lang="en-US" sz="900" b="1" dirty="0" err="1"/>
              <a:t>învățământ</a:t>
            </a:r>
            <a:r>
              <a:rPr lang="en-US" sz="900" b="1" dirty="0"/>
              <a:t> superior </a:t>
            </a:r>
            <a:r>
              <a:rPr lang="en-US" sz="900" b="1" dirty="0" err="1"/>
              <a:t>coordonatoare</a:t>
            </a:r>
            <a:r>
              <a:rPr lang="en-US" sz="900" b="1" dirty="0"/>
              <a:t> </a:t>
            </a:r>
            <a:r>
              <a:rPr lang="en-US" sz="900" b="1" dirty="0" err="1"/>
              <a:t>solicită</a:t>
            </a:r>
            <a:r>
              <a:rPr lang="en-US" sz="900" b="1" dirty="0"/>
              <a:t> </a:t>
            </a:r>
            <a:r>
              <a:rPr lang="en-US" sz="900" b="1" dirty="0" err="1"/>
              <a:t>sprijinul</a:t>
            </a:r>
            <a:r>
              <a:rPr lang="en-US" sz="900" b="1" dirty="0"/>
              <a:t> </a:t>
            </a:r>
            <a:r>
              <a:rPr lang="en-US" sz="900" b="1" dirty="0" err="1"/>
              <a:t>organizatoric</a:t>
            </a:r>
            <a:r>
              <a:rPr lang="en-US" sz="900" b="1" dirty="0"/>
              <a:t> </a:t>
            </a:r>
            <a:r>
              <a:rPr lang="en-US" sz="900" b="1" dirty="0" err="1"/>
              <a:t>în</a:t>
            </a:r>
            <a:r>
              <a:rPr lang="en-US" sz="900" b="1" dirty="0"/>
              <a:t> </a:t>
            </a:r>
            <a:r>
              <a:rPr lang="en-US" sz="900" b="1" dirty="0" err="1"/>
              <a:t>numele</a:t>
            </a:r>
            <a:r>
              <a:rPr lang="en-US" sz="900" b="1" dirty="0"/>
              <a:t> </a:t>
            </a:r>
            <a:r>
              <a:rPr lang="en-US" sz="900" b="1" dirty="0" err="1"/>
              <a:t>grupului</a:t>
            </a:r>
            <a:r>
              <a:rPr lang="en-US" sz="900" b="1" dirty="0"/>
              <a:t> de </a:t>
            </a:r>
            <a:r>
              <a:rPr lang="en-US" sz="900" b="1" dirty="0" err="1"/>
              <a:t>instituții</a:t>
            </a:r>
            <a:r>
              <a:rPr lang="en-US" sz="900" b="1" dirty="0"/>
              <a:t> care </a:t>
            </a:r>
            <a:r>
              <a:rPr lang="en-US" sz="900" b="1" dirty="0" err="1"/>
              <a:t>organizează</a:t>
            </a:r>
            <a:r>
              <a:rPr lang="en-US" sz="900" b="1" dirty="0"/>
              <a:t> </a:t>
            </a:r>
            <a:r>
              <a:rPr lang="en-US" sz="900" b="1" dirty="0" err="1"/>
              <a:t>în</a:t>
            </a:r>
            <a:r>
              <a:rPr lang="en-US" sz="900" b="1" dirty="0"/>
              <a:t> </a:t>
            </a:r>
            <a:r>
              <a:rPr lang="en-US" sz="900" b="1" dirty="0" err="1"/>
              <a:t>comun</a:t>
            </a:r>
            <a:r>
              <a:rPr lang="en-US" sz="900" b="1" dirty="0"/>
              <a:t> </a:t>
            </a:r>
            <a:r>
              <a:rPr lang="en-US" sz="900" b="1" dirty="0" err="1"/>
              <a:t>programul</a:t>
            </a:r>
            <a:r>
              <a:rPr lang="en-US" sz="900" b="1" dirty="0"/>
              <a:t> </a:t>
            </a:r>
            <a:r>
              <a:rPr lang="en-US" sz="900" b="1" dirty="0" err="1"/>
              <a:t>intensiv</a:t>
            </a:r>
            <a:r>
              <a:rPr lang="en-US" sz="900" b="1" dirty="0"/>
              <a:t> mixt. 	</a:t>
            </a:r>
          </a:p>
        </p:txBody>
      </p:sp>
      <p:sp>
        <p:nvSpPr>
          <p:cNvPr id="59" name="Pentagon 58"/>
          <p:cNvSpPr/>
          <p:nvPr/>
        </p:nvSpPr>
        <p:spPr>
          <a:xfrm>
            <a:off x="1367079" y="3037819"/>
            <a:ext cx="1116184" cy="576000"/>
          </a:xfrm>
          <a:prstGeom prst="homePlate">
            <a:avLst>
              <a:gd name="adj" fmla="val 54918"/>
            </a:avLst>
          </a:prstGeom>
          <a:solidFill>
            <a:srgbClr val="37A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0" name="Rectangle 2"/>
          <p:cNvSpPr/>
          <p:nvPr/>
        </p:nvSpPr>
        <p:spPr>
          <a:xfrm>
            <a:off x="2262493" y="3037819"/>
            <a:ext cx="5629158" cy="576000"/>
          </a:xfrm>
          <a:custGeom>
            <a:avLst/>
            <a:gdLst/>
            <a:ahLst/>
            <a:cxnLst/>
            <a:rect l="l" t="t" r="r" b="b"/>
            <a:pathLst>
              <a:path w="6460280" h="792000">
                <a:moveTo>
                  <a:pt x="0" y="0"/>
                </a:moveTo>
                <a:lnTo>
                  <a:pt x="6460280" y="0"/>
                </a:lnTo>
                <a:lnTo>
                  <a:pt x="6460280" y="792000"/>
                </a:lnTo>
                <a:lnTo>
                  <a:pt x="0" y="792000"/>
                </a:lnTo>
                <a:lnTo>
                  <a:pt x="396000" y="39600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rgbClr val="37A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1448752" y="3116815"/>
            <a:ext cx="604639" cy="430887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en-US" altLang="ko-KR" sz="2800" b="1" dirty="0" smtClean="0">
                <a:solidFill>
                  <a:schemeClr val="bg1"/>
                </a:solidFill>
                <a:cs typeface="Arial" pitchFamily="34" charset="0"/>
              </a:rPr>
              <a:t>04</a:t>
            </a:r>
            <a:endParaRPr lang="en-US" altLang="ko-KR" sz="2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622859" y="3065202"/>
            <a:ext cx="51677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o-RO" sz="900" b="1" dirty="0" smtClean="0"/>
              <a:t>Candidaturile pentru organizarea de programe intensive mixte nu se depun individual, de către personalul academic interesat, ci instituțional, în cadrul candidaturii anuale pentru proiectul </a:t>
            </a:r>
            <a:r>
              <a:rPr lang="ro-RO" sz="900" b="1" dirty="0" err="1" smtClean="0"/>
              <a:t>Eramus</a:t>
            </a:r>
            <a:r>
              <a:rPr lang="ro-RO" sz="900" b="1" dirty="0" smtClean="0"/>
              <a:t>+ KA131. </a:t>
            </a:r>
            <a:endParaRPr lang="en-US" sz="900" dirty="0"/>
          </a:p>
        </p:txBody>
      </p:sp>
      <p:sp>
        <p:nvSpPr>
          <p:cNvPr id="66" name="Pentagon 65"/>
          <p:cNvSpPr/>
          <p:nvPr/>
        </p:nvSpPr>
        <p:spPr>
          <a:xfrm>
            <a:off x="1367079" y="4443297"/>
            <a:ext cx="1116184" cy="576000"/>
          </a:xfrm>
          <a:prstGeom prst="homePlate">
            <a:avLst>
              <a:gd name="adj" fmla="val 54918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7" name="Rectangle 2"/>
          <p:cNvSpPr/>
          <p:nvPr/>
        </p:nvSpPr>
        <p:spPr>
          <a:xfrm>
            <a:off x="2262493" y="4443297"/>
            <a:ext cx="5629158" cy="576000"/>
          </a:xfrm>
          <a:custGeom>
            <a:avLst/>
            <a:gdLst/>
            <a:ahLst/>
            <a:cxnLst/>
            <a:rect l="l" t="t" r="r" b="b"/>
            <a:pathLst>
              <a:path w="6460280" h="792000">
                <a:moveTo>
                  <a:pt x="0" y="0"/>
                </a:moveTo>
                <a:lnTo>
                  <a:pt x="6460280" y="0"/>
                </a:lnTo>
                <a:lnTo>
                  <a:pt x="6460280" y="792000"/>
                </a:lnTo>
                <a:lnTo>
                  <a:pt x="0" y="792000"/>
                </a:lnTo>
                <a:lnTo>
                  <a:pt x="396000" y="39600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1502203" y="4515853"/>
            <a:ext cx="604639" cy="430887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en-US" altLang="ko-KR" sz="2800" dirty="0" smtClean="0">
                <a:solidFill>
                  <a:schemeClr val="bg1"/>
                </a:solidFill>
                <a:cs typeface="Arial" pitchFamily="34" charset="0"/>
              </a:rPr>
              <a:t>06</a:t>
            </a:r>
            <a:endParaRPr lang="en-US" altLang="ko-KR" sz="2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638914" y="4543054"/>
            <a:ext cx="51677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err="1"/>
              <a:t>Pentru</a:t>
            </a:r>
            <a:r>
              <a:rPr lang="en-US" sz="900" b="1" dirty="0"/>
              <a:t> </a:t>
            </a:r>
            <a:r>
              <a:rPr lang="en-US" sz="900" b="1" dirty="0" err="1"/>
              <a:t>mai</a:t>
            </a:r>
            <a:r>
              <a:rPr lang="en-US" sz="900" b="1" dirty="0"/>
              <a:t> </a:t>
            </a:r>
            <a:r>
              <a:rPr lang="en-US" sz="900" b="1" dirty="0" err="1"/>
              <a:t>multe</a:t>
            </a:r>
            <a:r>
              <a:rPr lang="en-US" sz="900" b="1" dirty="0"/>
              <a:t> </a:t>
            </a:r>
            <a:r>
              <a:rPr lang="en-US" sz="900" b="1" dirty="0" err="1"/>
              <a:t>detalii</a:t>
            </a:r>
            <a:r>
              <a:rPr lang="en-US" sz="900" b="1" dirty="0"/>
              <a:t>, </a:t>
            </a:r>
            <a:r>
              <a:rPr lang="en-US" sz="900" b="1" dirty="0" err="1"/>
              <a:t>puteți</a:t>
            </a:r>
            <a:r>
              <a:rPr lang="en-US" sz="900" b="1" dirty="0"/>
              <a:t> </a:t>
            </a:r>
            <a:r>
              <a:rPr lang="en-US" sz="900" b="1" dirty="0" err="1"/>
              <a:t>consulta</a:t>
            </a:r>
            <a:r>
              <a:rPr lang="en-US" sz="900" b="1" dirty="0"/>
              <a:t> </a:t>
            </a:r>
            <a:r>
              <a:rPr lang="en-US" sz="900" b="1" dirty="0" err="1"/>
              <a:t>Ghidul</a:t>
            </a:r>
            <a:r>
              <a:rPr lang="en-US" sz="900" b="1" dirty="0"/>
              <a:t> </a:t>
            </a:r>
            <a:r>
              <a:rPr lang="en-US" sz="900" b="1" dirty="0" err="1"/>
              <a:t>programului</a:t>
            </a:r>
            <a:r>
              <a:rPr lang="en-US" sz="900" b="1" dirty="0"/>
              <a:t> Erasmus+ </a:t>
            </a:r>
            <a:r>
              <a:rPr lang="en-US" sz="900" b="1" dirty="0" smtClean="0"/>
              <a:t>2021-2027 </a:t>
            </a:r>
            <a:r>
              <a:rPr lang="en-US" sz="900" b="1" dirty="0"/>
              <a:t>la: </a:t>
            </a:r>
            <a:r>
              <a:rPr lang="en-US" sz="900" b="1" dirty="0">
                <a:solidFill>
                  <a:schemeClr val="tx2"/>
                </a:solidFill>
                <a:hlinkClick r:id="rId2"/>
              </a:rPr>
              <a:t>2021-erasmusplus-programme-guide_v2_ro.pdf (europa.eu)</a:t>
            </a:r>
            <a:endParaRPr lang="en-US" sz="900" b="1" dirty="0">
              <a:solidFill>
                <a:schemeClr val="tx2"/>
              </a:solidFill>
            </a:endParaRPr>
          </a:p>
          <a:p>
            <a:endParaRPr lang="en-US" sz="900" dirty="0"/>
          </a:p>
        </p:txBody>
      </p:sp>
      <p:sp>
        <p:nvSpPr>
          <p:cNvPr id="30" name="Pentagon 29"/>
          <p:cNvSpPr/>
          <p:nvPr/>
        </p:nvSpPr>
        <p:spPr>
          <a:xfrm>
            <a:off x="1367079" y="3733228"/>
            <a:ext cx="1116184" cy="576000"/>
          </a:xfrm>
          <a:prstGeom prst="homePlate">
            <a:avLst>
              <a:gd name="adj" fmla="val 54918"/>
            </a:avLst>
          </a:prstGeom>
          <a:solidFill>
            <a:srgbClr val="EAE6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31" name="Rectangle 2"/>
          <p:cNvSpPr/>
          <p:nvPr/>
        </p:nvSpPr>
        <p:spPr>
          <a:xfrm>
            <a:off x="2262493" y="3733228"/>
            <a:ext cx="5629158" cy="576000"/>
          </a:xfrm>
          <a:custGeom>
            <a:avLst/>
            <a:gdLst/>
            <a:ahLst/>
            <a:cxnLst/>
            <a:rect l="l" t="t" r="r" b="b"/>
            <a:pathLst>
              <a:path w="6460280" h="792000">
                <a:moveTo>
                  <a:pt x="0" y="0"/>
                </a:moveTo>
                <a:lnTo>
                  <a:pt x="6460280" y="0"/>
                </a:lnTo>
                <a:lnTo>
                  <a:pt x="6460280" y="792000"/>
                </a:lnTo>
                <a:lnTo>
                  <a:pt x="0" y="792000"/>
                </a:lnTo>
                <a:lnTo>
                  <a:pt x="396000" y="39600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rgbClr val="EAE6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endParaRPr lang="ko-KR" altLang="en-US" sz="9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448752" y="3812224"/>
            <a:ext cx="604639" cy="430887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en-US" altLang="ko-KR" sz="2800" b="1" dirty="0" smtClean="0">
                <a:solidFill>
                  <a:schemeClr val="bg1"/>
                </a:solidFill>
                <a:cs typeface="Arial" pitchFamily="34" charset="0"/>
              </a:rPr>
              <a:t>05</a:t>
            </a:r>
            <a:endParaRPr lang="en-US" altLang="ko-KR" sz="2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84283" y="3807288"/>
            <a:ext cx="5076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900" b="1" dirty="0"/>
              <a:t>Un </a:t>
            </a:r>
            <a:r>
              <a:rPr lang="en-US" sz="900" b="1" dirty="0" err="1" smtClean="0"/>
              <a:t>acord</a:t>
            </a:r>
            <a:r>
              <a:rPr lang="en-US" sz="900" b="1" dirty="0" smtClean="0"/>
              <a:t> </a:t>
            </a:r>
            <a:r>
              <a:rPr lang="en-US" sz="900" b="1" dirty="0"/>
              <a:t>inter-</a:t>
            </a:r>
            <a:r>
              <a:rPr lang="en-US" sz="900" b="1" dirty="0" err="1"/>
              <a:t>instituţional</a:t>
            </a:r>
            <a:r>
              <a:rPr lang="en-US" sz="900" b="1" dirty="0"/>
              <a:t> care </a:t>
            </a:r>
            <a:r>
              <a:rPr lang="en-US" sz="900" b="1" dirty="0" err="1"/>
              <a:t>să</a:t>
            </a:r>
            <a:r>
              <a:rPr lang="en-US" sz="900" b="1" dirty="0"/>
              <a:t> </a:t>
            </a:r>
            <a:r>
              <a:rPr lang="en-US" sz="900" b="1" dirty="0" err="1"/>
              <a:t>cuprindă</a:t>
            </a:r>
            <a:r>
              <a:rPr lang="en-US" sz="900" b="1" dirty="0"/>
              <a:t> </a:t>
            </a:r>
            <a:r>
              <a:rPr lang="en-US" sz="900" b="1" dirty="0" err="1"/>
              <a:t>colaborarea</a:t>
            </a:r>
            <a:r>
              <a:rPr lang="en-US" sz="900" b="1" dirty="0"/>
              <a:t> </a:t>
            </a:r>
            <a:r>
              <a:rPr lang="en-US" sz="900" b="1" dirty="0" err="1"/>
              <a:t>pentru</a:t>
            </a:r>
            <a:r>
              <a:rPr lang="en-US" sz="900" b="1" dirty="0"/>
              <a:t> </a:t>
            </a:r>
            <a:r>
              <a:rPr lang="en-US" sz="900" b="1" dirty="0" err="1" smtClean="0"/>
              <a:t>cursurile</a:t>
            </a:r>
            <a:r>
              <a:rPr lang="en-US" sz="900" b="1" dirty="0" smtClean="0"/>
              <a:t> </a:t>
            </a:r>
            <a:r>
              <a:rPr lang="en-US" sz="900" b="1" dirty="0"/>
              <a:t>intensive </a:t>
            </a:r>
            <a:r>
              <a:rPr lang="en-US" sz="900" b="1" dirty="0" err="1"/>
              <a:t>mixte</a:t>
            </a:r>
            <a:r>
              <a:rPr lang="en-US" sz="900" b="1" dirty="0"/>
              <a:t>  </a:t>
            </a:r>
            <a:r>
              <a:rPr lang="en-US" sz="900" b="1" dirty="0" err="1"/>
              <a:t>trebuie</a:t>
            </a:r>
            <a:r>
              <a:rPr lang="en-US" sz="900" b="1" dirty="0"/>
              <a:t> </a:t>
            </a:r>
            <a:r>
              <a:rPr lang="en-US" sz="900" b="1" dirty="0" err="1"/>
              <a:t>semnat</a:t>
            </a:r>
            <a:r>
              <a:rPr lang="en-US" sz="900" b="1" dirty="0"/>
              <a:t> / re-</a:t>
            </a:r>
            <a:r>
              <a:rPr lang="en-US" sz="900" b="1" dirty="0" err="1"/>
              <a:t>semnat</a:t>
            </a:r>
            <a:r>
              <a:rPr lang="en-US" sz="900" b="1" dirty="0"/>
              <a:t> cu </a:t>
            </a:r>
            <a:r>
              <a:rPr lang="en-US" sz="900" b="1" dirty="0" err="1"/>
              <a:t>instituţiile</a:t>
            </a:r>
            <a:r>
              <a:rPr lang="en-US" sz="900" b="1" dirty="0"/>
              <a:t> </a:t>
            </a:r>
            <a:r>
              <a:rPr lang="en-US" sz="900" b="1" dirty="0" err="1"/>
              <a:t>partenere</a:t>
            </a:r>
            <a:r>
              <a:rPr lang="en-US" sz="9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9724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730" y="706428"/>
            <a:ext cx="8229600" cy="397200"/>
          </a:xfrm>
        </p:spPr>
        <p:txBody>
          <a:bodyPr/>
          <a:lstStyle/>
          <a:p>
            <a:r>
              <a:rPr lang="ro-RO" dirty="0">
                <a:latin typeface="Arial" panose="020B0604020202020204" pitchFamily="34" charset="0"/>
                <a:cs typeface="Arial" panose="020B0604020202020204" pitchFamily="34" charset="0"/>
              </a:rPr>
              <a:t>Î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ntreb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ări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și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sugestii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5448" y="1697539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7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0"/>
          <p:cNvSpPr txBox="1">
            <a:spLocks noGrp="1"/>
          </p:cNvSpPr>
          <p:nvPr>
            <p:ph type="title"/>
          </p:nvPr>
        </p:nvSpPr>
        <p:spPr>
          <a:xfrm>
            <a:off x="4887764" y="2079121"/>
            <a:ext cx="3887844" cy="89078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32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Programe</a:t>
            </a:r>
            <a:r>
              <a:rPr lang="en-US" sz="3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0" dirty="0">
                <a:latin typeface="Arial" panose="020B0604020202020204" pitchFamily="34" charset="0"/>
                <a:cs typeface="Arial" panose="020B0604020202020204" pitchFamily="34" charset="0"/>
              </a:rPr>
              <a:t>intensive </a:t>
            </a:r>
            <a:r>
              <a:rPr lang="en-US" sz="3200" b="0" dirty="0" err="1">
                <a:latin typeface="Arial" panose="020B0604020202020204" pitchFamily="34" charset="0"/>
                <a:cs typeface="Arial" panose="020B0604020202020204" pitchFamily="34" charset="0"/>
              </a:rPr>
              <a:t>mixte</a:t>
            </a:r>
            <a:r>
              <a:rPr lang="en-US" sz="3200" b="0" dirty="0">
                <a:latin typeface="Arial" panose="020B0604020202020204" pitchFamily="34" charset="0"/>
                <a:cs typeface="Arial" panose="020B0604020202020204" pitchFamily="34" charset="0"/>
              </a:rPr>
              <a:t> Erasmus</a:t>
            </a:r>
            <a:r>
              <a:rPr lang="en-US" sz="3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o-RO" sz="3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(BIP)</a:t>
            </a:r>
            <a:endParaRPr sz="3200" b="0" dirty="0"/>
          </a:p>
        </p:txBody>
      </p:sp>
      <p:sp>
        <p:nvSpPr>
          <p:cNvPr id="209" name="Google Shape;209;p30"/>
          <p:cNvSpPr txBox="1">
            <a:spLocks noGrp="1"/>
          </p:cNvSpPr>
          <p:nvPr>
            <p:ph type="subTitle" idx="1"/>
          </p:nvPr>
        </p:nvSpPr>
        <p:spPr>
          <a:xfrm>
            <a:off x="6348173" y="3486172"/>
            <a:ext cx="2921943" cy="50073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buSzPts val="1100"/>
            </a:pP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Ce </a:t>
            </a:r>
            <a:r>
              <a:rPr lang="en-GB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reprezint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ă?</a:t>
            </a:r>
            <a:endParaRPr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0" name="Google Shape;210;p30"/>
          <p:cNvSpPr txBox="1">
            <a:spLocks noGrp="1"/>
          </p:cNvSpPr>
          <p:nvPr>
            <p:ph type="title" idx="2"/>
          </p:nvPr>
        </p:nvSpPr>
        <p:spPr>
          <a:xfrm>
            <a:off x="7457850" y="737300"/>
            <a:ext cx="858900" cy="45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211" name="Google Shape;211;p30"/>
          <p:cNvSpPr/>
          <p:nvPr/>
        </p:nvSpPr>
        <p:spPr>
          <a:xfrm>
            <a:off x="6419157" y="3108224"/>
            <a:ext cx="2200200" cy="7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200" y="886209"/>
            <a:ext cx="4298861" cy="285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83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937443" y="1184950"/>
            <a:ext cx="5467582" cy="720000"/>
            <a:chOff x="3131840" y="1491630"/>
            <a:chExt cx="5256584" cy="576064"/>
          </a:xfrm>
        </p:grpSpPr>
        <p:sp>
          <p:nvSpPr>
            <p:cNvPr id="7" name="Rectangle 6"/>
            <p:cNvSpPr/>
            <p:nvPr/>
          </p:nvSpPr>
          <p:spPr>
            <a:xfrm>
              <a:off x="3131840" y="1491630"/>
              <a:ext cx="525658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8" name="Right Triangle 7"/>
            <p:cNvSpPr/>
            <p:nvPr/>
          </p:nvSpPr>
          <p:spPr>
            <a:xfrm rot="5400000">
              <a:off x="3203840" y="1419630"/>
              <a:ext cx="576000" cy="7200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285750" indent="-285750" algn="ctr">
                <a:buFont typeface="Wingdings" panose="05000000000000000000" pitchFamily="2" charset="2"/>
                <a:buChar char="ü"/>
              </a:pPr>
              <a:endParaRPr lang="ko-KR" altLang="en-US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937444" y="2187725"/>
            <a:ext cx="5467581" cy="720000"/>
            <a:chOff x="3131840" y="1491630"/>
            <a:chExt cx="5256584" cy="576064"/>
          </a:xfrm>
        </p:grpSpPr>
        <p:sp>
          <p:nvSpPr>
            <p:cNvPr id="10" name="Rectangle 9"/>
            <p:cNvSpPr/>
            <p:nvPr/>
          </p:nvSpPr>
          <p:spPr>
            <a:xfrm>
              <a:off x="3131840" y="1491630"/>
              <a:ext cx="525658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1" name="Right Triangle 10"/>
            <p:cNvSpPr/>
            <p:nvPr/>
          </p:nvSpPr>
          <p:spPr>
            <a:xfrm rot="5400000">
              <a:off x="3203840" y="1419630"/>
              <a:ext cx="576000" cy="7200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937442" y="3190420"/>
            <a:ext cx="5484847" cy="720000"/>
            <a:chOff x="3131840" y="1491630"/>
            <a:chExt cx="5256584" cy="576064"/>
          </a:xfrm>
        </p:grpSpPr>
        <p:sp>
          <p:nvSpPr>
            <p:cNvPr id="13" name="Rectangle 12"/>
            <p:cNvSpPr/>
            <p:nvPr/>
          </p:nvSpPr>
          <p:spPr>
            <a:xfrm>
              <a:off x="3131840" y="1491630"/>
              <a:ext cx="525658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4" name="Right Triangle 13"/>
            <p:cNvSpPr/>
            <p:nvPr/>
          </p:nvSpPr>
          <p:spPr>
            <a:xfrm rot="5400000">
              <a:off x="3203840" y="1419630"/>
              <a:ext cx="576000" cy="7200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911547" y="4134886"/>
            <a:ext cx="5484845" cy="720000"/>
            <a:chOff x="3131840" y="1491630"/>
            <a:chExt cx="5256584" cy="576064"/>
          </a:xfrm>
        </p:grpSpPr>
        <p:sp>
          <p:nvSpPr>
            <p:cNvPr id="16" name="Rectangle 15"/>
            <p:cNvSpPr/>
            <p:nvPr/>
          </p:nvSpPr>
          <p:spPr>
            <a:xfrm>
              <a:off x="3131840" y="1491630"/>
              <a:ext cx="525658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7" name="Right Triangle 16"/>
            <p:cNvSpPr/>
            <p:nvPr/>
          </p:nvSpPr>
          <p:spPr>
            <a:xfrm rot="5400000">
              <a:off x="3203840" y="1419630"/>
              <a:ext cx="576000" cy="7200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579138" y="3293827"/>
            <a:ext cx="47443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o-RO" sz="1000" dirty="0" smtClean="0"/>
              <a:t>Programele intensive mixte aduc </a:t>
            </a:r>
            <a:r>
              <a:rPr lang="ro-RO" sz="1000" dirty="0"/>
              <a:t>valoare adăugată în comparație cu </a:t>
            </a:r>
            <a:r>
              <a:rPr lang="ro-RO" sz="1000" dirty="0" smtClean="0"/>
              <a:t>programele de </a:t>
            </a:r>
            <a:r>
              <a:rPr lang="ro-RO" sz="1000" dirty="0"/>
              <a:t>studiu </a:t>
            </a:r>
            <a:r>
              <a:rPr lang="ro-RO" sz="1000" dirty="0" smtClean="0"/>
              <a:t>existente </a:t>
            </a:r>
            <a:r>
              <a:rPr lang="ro-RO" sz="1000" dirty="0"/>
              <a:t>în cadrul </a:t>
            </a:r>
            <a:r>
              <a:rPr lang="en-US" sz="1000" dirty="0" err="1" smtClean="0"/>
              <a:t>instituțiil</a:t>
            </a:r>
            <a:r>
              <a:rPr lang="ro-RO" sz="1000" dirty="0" smtClean="0"/>
              <a:t>or</a:t>
            </a:r>
            <a:r>
              <a:rPr lang="en-US" sz="1000" dirty="0" smtClean="0"/>
              <a:t> </a:t>
            </a:r>
            <a:r>
              <a:rPr lang="en-US" sz="1000" dirty="0"/>
              <a:t>de </a:t>
            </a:r>
            <a:r>
              <a:rPr lang="en-US" sz="1000" dirty="0" err="1"/>
              <a:t>învățământ</a:t>
            </a:r>
            <a:r>
              <a:rPr lang="en-US" sz="1000" dirty="0"/>
              <a:t> superior </a:t>
            </a:r>
            <a:r>
              <a:rPr lang="en-US" sz="1000" dirty="0" err="1"/>
              <a:t>participante</a:t>
            </a:r>
            <a:r>
              <a:rPr lang="en-US" sz="1000" dirty="0"/>
              <a:t> </a:t>
            </a:r>
            <a:r>
              <a:rPr lang="en-US" sz="1000" dirty="0" err="1"/>
              <a:t>și</a:t>
            </a:r>
            <a:r>
              <a:rPr lang="en-US" sz="1000" dirty="0"/>
              <a:t> </a:t>
            </a:r>
            <a:r>
              <a:rPr lang="en-US" sz="1000" dirty="0" smtClean="0"/>
              <a:t>pot </a:t>
            </a:r>
            <a:r>
              <a:rPr lang="en-US" sz="1000" dirty="0"/>
              <a:t>fi </a:t>
            </a:r>
            <a:r>
              <a:rPr lang="en-US" sz="1000" dirty="0" err="1" smtClean="0"/>
              <a:t>multianual</a:t>
            </a:r>
            <a:r>
              <a:rPr lang="ro-RO" sz="1000" dirty="0" smtClean="0"/>
              <a:t>e.</a:t>
            </a:r>
            <a:endParaRPr lang="en-US" sz="1000" dirty="0"/>
          </a:p>
        </p:txBody>
      </p:sp>
      <p:sp>
        <p:nvSpPr>
          <p:cNvPr id="3" name="Rectangle 2"/>
          <p:cNvSpPr/>
          <p:nvPr/>
        </p:nvSpPr>
        <p:spPr>
          <a:xfrm>
            <a:off x="1803116" y="452625"/>
            <a:ext cx="57534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Programele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intensive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mixte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Erasmus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2400" dirty="0"/>
          </a:p>
        </p:txBody>
      </p:sp>
      <p:sp>
        <p:nvSpPr>
          <p:cNvPr id="19" name="Rectangle 18"/>
          <p:cNvSpPr/>
          <p:nvPr/>
        </p:nvSpPr>
        <p:spPr>
          <a:xfrm>
            <a:off x="2553429" y="1196985"/>
            <a:ext cx="45977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000" dirty="0" err="1"/>
              <a:t>Sunt</a:t>
            </a:r>
            <a:r>
              <a:rPr lang="en-US" sz="1000" dirty="0"/>
              <a:t> </a:t>
            </a:r>
            <a:r>
              <a:rPr lang="en-US" sz="1000" dirty="0" err="1"/>
              <a:t>programe</a:t>
            </a:r>
            <a:r>
              <a:rPr lang="en-US" sz="1000" dirty="0"/>
              <a:t> </a:t>
            </a:r>
            <a:r>
              <a:rPr lang="en-US" sz="1000" dirty="0" err="1"/>
              <a:t>scurte</a:t>
            </a:r>
            <a:r>
              <a:rPr lang="en-US" sz="1000" dirty="0"/>
              <a:t>, intensive, </a:t>
            </a:r>
            <a:r>
              <a:rPr lang="en-US" sz="1000" dirty="0" err="1"/>
              <a:t>în</a:t>
            </a:r>
            <a:r>
              <a:rPr lang="en-US" sz="1000" dirty="0"/>
              <a:t> </a:t>
            </a:r>
            <a:r>
              <a:rPr lang="en-US" sz="1000" dirty="0" err="1"/>
              <a:t>cadrul</a:t>
            </a:r>
            <a:r>
              <a:rPr lang="en-US" sz="1000" dirty="0"/>
              <a:t> </a:t>
            </a:r>
            <a:r>
              <a:rPr lang="en-US" sz="1000" dirty="0" err="1"/>
              <a:t>programului</a:t>
            </a:r>
            <a:r>
              <a:rPr lang="en-US" sz="1000" dirty="0"/>
              <a:t> </a:t>
            </a:r>
            <a:r>
              <a:rPr lang="en-US" sz="1000" dirty="0" smtClean="0"/>
              <a:t>Erasmus+</a:t>
            </a:r>
            <a:r>
              <a:rPr lang="ro-RO" sz="1000" dirty="0" smtClean="0"/>
              <a:t> KA131 2021-2027 cu Țările Programului (UE, SEE, Turcia, Macedonia și Serbia)</a:t>
            </a:r>
            <a:r>
              <a:rPr lang="en-US" sz="1000" dirty="0" smtClean="0"/>
              <a:t>, </a:t>
            </a:r>
            <a:r>
              <a:rPr lang="ro-RO" sz="1000" dirty="0" smtClean="0"/>
              <a:t>care includ </a:t>
            </a:r>
            <a:r>
              <a:rPr lang="en-US" sz="1000" dirty="0" smtClean="0"/>
              <a:t> </a:t>
            </a:r>
            <a:r>
              <a:rPr lang="en-US" sz="1000" dirty="0" err="1" smtClean="0"/>
              <a:t>mobilități</a:t>
            </a:r>
            <a:r>
              <a:rPr lang="en-US" sz="1000" dirty="0" smtClean="0"/>
              <a:t> </a:t>
            </a:r>
            <a:r>
              <a:rPr lang="en-US" sz="1000" dirty="0" err="1"/>
              <a:t>fizice</a:t>
            </a:r>
            <a:r>
              <a:rPr lang="en-US" sz="1000" dirty="0"/>
              <a:t> </a:t>
            </a:r>
            <a:r>
              <a:rPr lang="en-US" sz="1000" dirty="0" err="1"/>
              <a:t>și</a:t>
            </a:r>
            <a:r>
              <a:rPr lang="en-US" sz="1000" dirty="0"/>
              <a:t> </a:t>
            </a:r>
            <a:r>
              <a:rPr lang="ro-RO" sz="1000" dirty="0" smtClean="0"/>
              <a:t>activități </a:t>
            </a:r>
            <a:r>
              <a:rPr lang="en-US" sz="1000" dirty="0" err="1" smtClean="0"/>
              <a:t>virtuale</a:t>
            </a:r>
            <a:r>
              <a:rPr lang="ro-RO" sz="1000" dirty="0" smtClean="0"/>
              <a:t> și </a:t>
            </a:r>
            <a:r>
              <a:rPr lang="en-US" sz="1000" dirty="0" smtClean="0"/>
              <a:t>care </a:t>
            </a:r>
            <a:r>
              <a:rPr lang="en-US" sz="1000" dirty="0" err="1"/>
              <a:t>utilizează</a:t>
            </a:r>
            <a:r>
              <a:rPr lang="en-US" sz="1000" dirty="0"/>
              <a:t> </a:t>
            </a:r>
            <a:r>
              <a:rPr lang="en-US" sz="1000" dirty="0" err="1"/>
              <a:t>modalități</a:t>
            </a:r>
            <a:r>
              <a:rPr lang="en-US" sz="1000" dirty="0"/>
              <a:t> </a:t>
            </a:r>
            <a:r>
              <a:rPr lang="en-US" sz="1000" dirty="0" err="1"/>
              <a:t>inovatoare</a:t>
            </a:r>
            <a:r>
              <a:rPr lang="en-US" sz="1000" dirty="0"/>
              <a:t> de </a:t>
            </a:r>
            <a:r>
              <a:rPr lang="en-US" sz="1000" dirty="0" err="1"/>
              <a:t>învățare</a:t>
            </a:r>
            <a:r>
              <a:rPr lang="en-US" sz="1000" dirty="0"/>
              <a:t> </a:t>
            </a:r>
            <a:r>
              <a:rPr lang="en-US" sz="1000" dirty="0" err="1"/>
              <a:t>și</a:t>
            </a:r>
            <a:r>
              <a:rPr lang="en-US" sz="1000" dirty="0"/>
              <a:t> </a:t>
            </a:r>
            <a:r>
              <a:rPr lang="en-US" sz="1000" dirty="0" err="1" smtClean="0"/>
              <a:t>predare</a:t>
            </a:r>
            <a:r>
              <a:rPr lang="ro-RO" sz="1000" dirty="0"/>
              <a:t>.</a:t>
            </a:r>
            <a:endParaRPr lang="en-US" sz="1000" dirty="0"/>
          </a:p>
        </p:txBody>
      </p:sp>
      <p:sp>
        <p:nvSpPr>
          <p:cNvPr id="20" name="Rectangle 19"/>
          <p:cNvSpPr/>
          <p:nvPr/>
        </p:nvSpPr>
        <p:spPr>
          <a:xfrm>
            <a:off x="2579138" y="2276577"/>
            <a:ext cx="4572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o-RO" sz="1000" dirty="0" smtClean="0"/>
              <a:t>Un </a:t>
            </a:r>
            <a:r>
              <a:rPr lang="ro-RO" sz="1000" dirty="0"/>
              <a:t>BIP </a:t>
            </a:r>
            <a:r>
              <a:rPr lang="ro-RO" sz="1000" dirty="0" smtClean="0"/>
              <a:t>poate fi organizat </a:t>
            </a:r>
            <a:r>
              <a:rPr lang="ro-RO" sz="1000" dirty="0"/>
              <a:t>de cel puțin 3 universități (din care una are rol de coordonator) din cel puțin 3 țări ale Programului Erasmus+ </a:t>
            </a:r>
            <a:r>
              <a:rPr lang="ro-RO" sz="1000" dirty="0" smtClean="0"/>
              <a:t>KA131, </a:t>
            </a:r>
            <a:r>
              <a:rPr lang="ro-RO" sz="1000" dirty="0"/>
              <a:t>în scopul acordării a cel puțin 3 credite </a:t>
            </a:r>
            <a:r>
              <a:rPr lang="ro-RO" sz="1000" dirty="0" smtClean="0"/>
              <a:t>ECTS.</a:t>
            </a:r>
            <a:endParaRPr lang="en-US" sz="800" dirty="0"/>
          </a:p>
        </p:txBody>
      </p:sp>
      <p:sp>
        <p:nvSpPr>
          <p:cNvPr id="21" name="Rectangle 20"/>
          <p:cNvSpPr/>
          <p:nvPr/>
        </p:nvSpPr>
        <p:spPr>
          <a:xfrm>
            <a:off x="2553429" y="4294790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sz="1000" dirty="0" err="1"/>
              <a:t>Obiectivul</a:t>
            </a:r>
            <a:r>
              <a:rPr lang="en-US" sz="1000" dirty="0"/>
              <a:t> </a:t>
            </a:r>
            <a:r>
              <a:rPr lang="en-US" sz="1000" dirty="0" err="1"/>
              <a:t>programelor</a:t>
            </a:r>
            <a:r>
              <a:rPr lang="en-US" sz="1000" dirty="0"/>
              <a:t> intensive </a:t>
            </a:r>
            <a:r>
              <a:rPr lang="en-US" sz="1000" dirty="0" err="1"/>
              <a:t>mixte</a:t>
            </a:r>
            <a:r>
              <a:rPr lang="en-US" sz="1000" dirty="0"/>
              <a:t> </a:t>
            </a:r>
            <a:r>
              <a:rPr lang="en-US" sz="1000" dirty="0" err="1"/>
              <a:t>este</a:t>
            </a:r>
            <a:r>
              <a:rPr lang="en-US" sz="1000" dirty="0"/>
              <a:t> de a fi </a:t>
            </a:r>
            <a:r>
              <a:rPr lang="en-US" sz="1000" dirty="0" err="1"/>
              <a:t>accesibile</a:t>
            </a:r>
            <a:r>
              <a:rPr lang="en-US" sz="1000" dirty="0"/>
              <a:t> </a:t>
            </a:r>
            <a:r>
              <a:rPr lang="en-US" sz="1000" dirty="0" err="1"/>
              <a:t>tuturor</a:t>
            </a:r>
            <a:r>
              <a:rPr lang="en-US" sz="1000" dirty="0"/>
              <a:t> </a:t>
            </a:r>
            <a:r>
              <a:rPr lang="en-US" sz="1000" dirty="0" err="1"/>
              <a:t>categoriilor</a:t>
            </a:r>
            <a:r>
              <a:rPr lang="en-US" sz="1000" dirty="0"/>
              <a:t> de </a:t>
            </a:r>
            <a:r>
              <a:rPr lang="en-US" sz="1000" dirty="0" err="1"/>
              <a:t>studenți</a:t>
            </a:r>
            <a:r>
              <a:rPr lang="en-US" sz="1000" dirty="0"/>
              <a:t> </a:t>
            </a:r>
            <a:r>
              <a:rPr lang="en-US" sz="1000" dirty="0" smtClean="0"/>
              <a:t>din </a:t>
            </a:r>
            <a:r>
              <a:rPr lang="en-US" sz="1000" dirty="0" err="1" smtClean="0"/>
              <a:t>toate</a:t>
            </a:r>
            <a:r>
              <a:rPr lang="en-US" sz="1000" dirty="0" smtClean="0"/>
              <a:t> </a:t>
            </a:r>
            <a:r>
              <a:rPr lang="en-US" sz="1000" dirty="0" err="1"/>
              <a:t>domeniile</a:t>
            </a:r>
            <a:r>
              <a:rPr lang="en-US" sz="1000" dirty="0"/>
              <a:t> </a:t>
            </a:r>
            <a:r>
              <a:rPr lang="en-US" sz="1000" dirty="0" err="1"/>
              <a:t>și</a:t>
            </a:r>
            <a:r>
              <a:rPr lang="en-US" sz="1000" dirty="0"/>
              <a:t> </a:t>
            </a:r>
            <a:r>
              <a:rPr lang="en-US" sz="1000" dirty="0" err="1"/>
              <a:t>ciclurile</a:t>
            </a:r>
            <a:r>
              <a:rPr lang="en-US" sz="1000" dirty="0"/>
              <a:t> de </a:t>
            </a:r>
            <a:r>
              <a:rPr lang="en-US" sz="1000" dirty="0" err="1" smtClean="0"/>
              <a:t>studiu</a:t>
            </a:r>
            <a:r>
              <a:rPr lang="ro-RO" sz="1000" dirty="0" smtClean="0"/>
              <a:t>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9848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0"/>
          <p:cNvSpPr txBox="1">
            <a:spLocks noGrp="1"/>
          </p:cNvSpPr>
          <p:nvPr>
            <p:ph type="title"/>
          </p:nvPr>
        </p:nvSpPr>
        <p:spPr>
          <a:xfrm>
            <a:off x="4796600" y="1736703"/>
            <a:ext cx="3624900" cy="100919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32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Programe</a:t>
            </a:r>
            <a:r>
              <a:rPr lang="en-US" sz="3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0" dirty="0">
                <a:latin typeface="Arial" panose="020B0604020202020204" pitchFamily="34" charset="0"/>
                <a:cs typeface="Arial" panose="020B0604020202020204" pitchFamily="34" charset="0"/>
              </a:rPr>
              <a:t>intensive </a:t>
            </a:r>
            <a:r>
              <a:rPr lang="en-US" sz="3200" b="0" dirty="0" err="1">
                <a:latin typeface="Arial" panose="020B0604020202020204" pitchFamily="34" charset="0"/>
                <a:cs typeface="Arial" panose="020B0604020202020204" pitchFamily="34" charset="0"/>
              </a:rPr>
              <a:t>mixte</a:t>
            </a:r>
            <a:r>
              <a:rPr lang="en-US" sz="3200" b="0" dirty="0">
                <a:latin typeface="Arial" panose="020B0604020202020204" pitchFamily="34" charset="0"/>
                <a:cs typeface="Arial" panose="020B0604020202020204" pitchFamily="34" charset="0"/>
              </a:rPr>
              <a:t> Erasmus</a:t>
            </a:r>
            <a:r>
              <a:rPr lang="en-US" sz="3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sz="3200" b="0" dirty="0"/>
          </a:p>
        </p:txBody>
      </p:sp>
      <p:sp>
        <p:nvSpPr>
          <p:cNvPr id="209" name="Google Shape;209;p30"/>
          <p:cNvSpPr txBox="1">
            <a:spLocks noGrp="1"/>
          </p:cNvSpPr>
          <p:nvPr>
            <p:ph type="subTitle" idx="1"/>
          </p:nvPr>
        </p:nvSpPr>
        <p:spPr>
          <a:xfrm>
            <a:off x="5815321" y="3410319"/>
            <a:ext cx="2921943" cy="85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buSzPts val="1100"/>
            </a:pP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Informații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generale</a:t>
            </a:r>
            <a:endParaRPr sz="2000" b="1" dirty="0"/>
          </a:p>
        </p:txBody>
      </p:sp>
      <p:sp>
        <p:nvSpPr>
          <p:cNvPr id="210" name="Google Shape;210;p30"/>
          <p:cNvSpPr txBox="1">
            <a:spLocks noGrp="1"/>
          </p:cNvSpPr>
          <p:nvPr>
            <p:ph type="title" idx="2"/>
          </p:nvPr>
        </p:nvSpPr>
        <p:spPr>
          <a:xfrm>
            <a:off x="7457850" y="737300"/>
            <a:ext cx="858900" cy="45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02</a:t>
            </a:r>
            <a:endParaRPr dirty="0"/>
          </a:p>
        </p:txBody>
      </p:sp>
      <p:sp>
        <p:nvSpPr>
          <p:cNvPr id="211" name="Google Shape;211;p30"/>
          <p:cNvSpPr/>
          <p:nvPr/>
        </p:nvSpPr>
        <p:spPr>
          <a:xfrm>
            <a:off x="6116550" y="3088318"/>
            <a:ext cx="2200200" cy="7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713" y="955463"/>
            <a:ext cx="3177375" cy="2830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88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0" y="366258"/>
            <a:ext cx="9144000" cy="884466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</a:rPr>
              <a:t>Informații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</a:rPr>
              <a:t>generale</a:t>
            </a:r>
            <a:r>
              <a:rPr lang="en-US" dirty="0"/>
              <a:t/>
            </a:r>
            <a:br>
              <a:rPr lang="en-US" dirty="0"/>
            </a:br>
            <a:endParaRPr lang="ko-KR" altLang="en-US" dirty="0"/>
          </a:p>
        </p:txBody>
      </p:sp>
      <p:sp>
        <p:nvSpPr>
          <p:cNvPr id="81" name="Google Shape;1622;p39"/>
          <p:cNvSpPr/>
          <p:nvPr/>
        </p:nvSpPr>
        <p:spPr>
          <a:xfrm>
            <a:off x="3553686" y="1250724"/>
            <a:ext cx="1024957" cy="1025076"/>
          </a:xfrm>
          <a:custGeom>
            <a:avLst/>
            <a:gdLst/>
            <a:ahLst/>
            <a:cxnLst/>
            <a:rect l="l" t="t" r="r" b="b"/>
            <a:pathLst>
              <a:path w="11390" h="11391" extrusionOk="0">
                <a:moveTo>
                  <a:pt x="11389" y="1"/>
                </a:moveTo>
                <a:cubicBezTo>
                  <a:pt x="5105" y="1"/>
                  <a:pt x="0" y="5088"/>
                  <a:pt x="0" y="11390"/>
                </a:cubicBezTo>
                <a:lnTo>
                  <a:pt x="1532" y="11390"/>
                </a:lnTo>
                <a:cubicBezTo>
                  <a:pt x="1549" y="5951"/>
                  <a:pt x="5950" y="1532"/>
                  <a:pt x="11389" y="1532"/>
                </a:cubicBezTo>
                <a:lnTo>
                  <a:pt x="11389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82" name="Google Shape;1623;p39"/>
          <p:cNvSpPr/>
          <p:nvPr/>
        </p:nvSpPr>
        <p:spPr>
          <a:xfrm>
            <a:off x="4578553" y="1250724"/>
            <a:ext cx="1024957" cy="1025076"/>
          </a:xfrm>
          <a:custGeom>
            <a:avLst/>
            <a:gdLst/>
            <a:ahLst/>
            <a:cxnLst/>
            <a:rect l="l" t="t" r="r" b="b"/>
            <a:pathLst>
              <a:path w="11390" h="11391" extrusionOk="0">
                <a:moveTo>
                  <a:pt x="33" y="1"/>
                </a:moveTo>
                <a:cubicBezTo>
                  <a:pt x="22" y="1"/>
                  <a:pt x="11" y="1"/>
                  <a:pt x="0" y="1"/>
                </a:cubicBezTo>
                <a:lnTo>
                  <a:pt x="0" y="1532"/>
                </a:lnTo>
                <a:cubicBezTo>
                  <a:pt x="5440" y="1532"/>
                  <a:pt x="9841" y="5951"/>
                  <a:pt x="9858" y="11390"/>
                </a:cubicBezTo>
                <a:lnTo>
                  <a:pt x="11390" y="11390"/>
                </a:lnTo>
                <a:cubicBezTo>
                  <a:pt x="11390" y="5099"/>
                  <a:pt x="6302" y="1"/>
                  <a:pt x="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83" name="Google Shape;1624;p39"/>
          <p:cNvSpPr/>
          <p:nvPr/>
        </p:nvSpPr>
        <p:spPr>
          <a:xfrm flipH="1">
            <a:off x="3553643" y="2274090"/>
            <a:ext cx="676435" cy="1197677"/>
          </a:xfrm>
          <a:custGeom>
            <a:avLst/>
            <a:gdLst/>
            <a:ahLst/>
            <a:cxnLst/>
            <a:rect l="l" t="t" r="r" b="b"/>
            <a:pathLst>
              <a:path w="7517" h="13309" extrusionOk="0">
                <a:moveTo>
                  <a:pt x="5985" y="1"/>
                </a:moveTo>
                <a:cubicBezTo>
                  <a:pt x="5985" y="1638"/>
                  <a:pt x="5580" y="3240"/>
                  <a:pt x="4806" y="4665"/>
                </a:cubicBezTo>
                <a:lnTo>
                  <a:pt x="4788" y="4718"/>
                </a:lnTo>
                <a:cubicBezTo>
                  <a:pt x="4489" y="5264"/>
                  <a:pt x="4119" y="5792"/>
                  <a:pt x="3714" y="6285"/>
                </a:cubicBezTo>
                <a:lnTo>
                  <a:pt x="3662" y="6355"/>
                </a:lnTo>
                <a:lnTo>
                  <a:pt x="3626" y="6426"/>
                </a:lnTo>
                <a:cubicBezTo>
                  <a:pt x="599" y="11003"/>
                  <a:pt x="106" y="12622"/>
                  <a:pt x="35" y="13009"/>
                </a:cubicBezTo>
                <a:lnTo>
                  <a:pt x="0" y="13168"/>
                </a:lnTo>
                <a:lnTo>
                  <a:pt x="0" y="13309"/>
                </a:lnTo>
                <a:lnTo>
                  <a:pt x="1549" y="13309"/>
                </a:lnTo>
                <a:cubicBezTo>
                  <a:pt x="1549" y="13309"/>
                  <a:pt x="1813" y="11953"/>
                  <a:pt x="4911" y="7271"/>
                </a:cubicBezTo>
                <a:cubicBezTo>
                  <a:pt x="5387" y="6690"/>
                  <a:pt x="5809" y="6074"/>
                  <a:pt x="6161" y="5405"/>
                </a:cubicBezTo>
                <a:cubicBezTo>
                  <a:pt x="6601" y="4595"/>
                  <a:pt x="6936" y="3732"/>
                  <a:pt x="7165" y="2835"/>
                </a:cubicBezTo>
                <a:cubicBezTo>
                  <a:pt x="7393" y="1919"/>
                  <a:pt x="7517" y="969"/>
                  <a:pt x="7517" y="18"/>
                </a:cubicBezTo>
                <a:lnTo>
                  <a:pt x="5985" y="1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84" name="Google Shape;1625;p39"/>
          <p:cNvSpPr/>
          <p:nvPr/>
        </p:nvSpPr>
        <p:spPr>
          <a:xfrm>
            <a:off x="4363123" y="3965902"/>
            <a:ext cx="430950" cy="310646"/>
          </a:xfrm>
          <a:custGeom>
            <a:avLst/>
            <a:gdLst/>
            <a:ahLst/>
            <a:cxnLst/>
            <a:rect l="l" t="t" r="r" b="b"/>
            <a:pathLst>
              <a:path w="4789" h="3452" extrusionOk="0">
                <a:moveTo>
                  <a:pt x="352" y="1"/>
                </a:moveTo>
                <a:cubicBezTo>
                  <a:pt x="159" y="1"/>
                  <a:pt x="0" y="159"/>
                  <a:pt x="0" y="353"/>
                </a:cubicBezTo>
                <a:lnTo>
                  <a:pt x="0" y="1427"/>
                </a:lnTo>
                <a:cubicBezTo>
                  <a:pt x="0" y="2536"/>
                  <a:pt x="916" y="3451"/>
                  <a:pt x="2025" y="3451"/>
                </a:cubicBezTo>
                <a:lnTo>
                  <a:pt x="2764" y="3451"/>
                </a:lnTo>
                <a:cubicBezTo>
                  <a:pt x="3873" y="3451"/>
                  <a:pt x="4788" y="2536"/>
                  <a:pt x="4788" y="1427"/>
                </a:cubicBezTo>
                <a:lnTo>
                  <a:pt x="4788" y="353"/>
                </a:lnTo>
                <a:cubicBezTo>
                  <a:pt x="4788" y="159"/>
                  <a:pt x="4630" y="1"/>
                  <a:pt x="4436" y="1"/>
                </a:cubicBezTo>
                <a:close/>
              </a:path>
            </a:pathLst>
          </a:custGeom>
          <a:solidFill>
            <a:srgbClr val="5463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85" name="Google Shape;1626;p39"/>
          <p:cNvSpPr/>
          <p:nvPr/>
        </p:nvSpPr>
        <p:spPr>
          <a:xfrm>
            <a:off x="4927074" y="2274090"/>
            <a:ext cx="676435" cy="1197677"/>
          </a:xfrm>
          <a:custGeom>
            <a:avLst/>
            <a:gdLst/>
            <a:ahLst/>
            <a:cxnLst/>
            <a:rect l="l" t="t" r="r" b="b"/>
            <a:pathLst>
              <a:path w="7517" h="13309" extrusionOk="0">
                <a:moveTo>
                  <a:pt x="5985" y="1"/>
                </a:moveTo>
                <a:cubicBezTo>
                  <a:pt x="5985" y="1638"/>
                  <a:pt x="5580" y="3240"/>
                  <a:pt x="4806" y="4665"/>
                </a:cubicBezTo>
                <a:lnTo>
                  <a:pt x="4788" y="4718"/>
                </a:lnTo>
                <a:cubicBezTo>
                  <a:pt x="4489" y="5264"/>
                  <a:pt x="4119" y="5792"/>
                  <a:pt x="3714" y="6285"/>
                </a:cubicBezTo>
                <a:lnTo>
                  <a:pt x="3662" y="6355"/>
                </a:lnTo>
                <a:lnTo>
                  <a:pt x="3626" y="6426"/>
                </a:lnTo>
                <a:cubicBezTo>
                  <a:pt x="599" y="11003"/>
                  <a:pt x="106" y="12622"/>
                  <a:pt x="35" y="13009"/>
                </a:cubicBezTo>
                <a:lnTo>
                  <a:pt x="0" y="13168"/>
                </a:lnTo>
                <a:lnTo>
                  <a:pt x="0" y="13309"/>
                </a:lnTo>
                <a:lnTo>
                  <a:pt x="1549" y="13309"/>
                </a:lnTo>
                <a:cubicBezTo>
                  <a:pt x="1549" y="13309"/>
                  <a:pt x="1813" y="11953"/>
                  <a:pt x="4911" y="7271"/>
                </a:cubicBezTo>
                <a:cubicBezTo>
                  <a:pt x="5387" y="6690"/>
                  <a:pt x="5809" y="6074"/>
                  <a:pt x="6161" y="5405"/>
                </a:cubicBezTo>
                <a:cubicBezTo>
                  <a:pt x="6601" y="4595"/>
                  <a:pt x="6936" y="3732"/>
                  <a:pt x="7165" y="2835"/>
                </a:cubicBezTo>
                <a:cubicBezTo>
                  <a:pt x="7393" y="1919"/>
                  <a:pt x="7517" y="969"/>
                  <a:pt x="7517" y="18"/>
                </a:cubicBezTo>
                <a:lnTo>
                  <a:pt x="5985" y="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86" name="Google Shape;1627;p39"/>
          <p:cNvSpPr/>
          <p:nvPr/>
        </p:nvSpPr>
        <p:spPr>
          <a:xfrm>
            <a:off x="4092261" y="3446793"/>
            <a:ext cx="972674" cy="701832"/>
          </a:xfrm>
          <a:custGeom>
            <a:avLst/>
            <a:gdLst/>
            <a:ahLst/>
            <a:cxnLst/>
            <a:rect l="l" t="t" r="r" b="b"/>
            <a:pathLst>
              <a:path w="10809" h="7799" extrusionOk="0">
                <a:moveTo>
                  <a:pt x="0" y="0"/>
                </a:moveTo>
                <a:lnTo>
                  <a:pt x="0" y="3979"/>
                </a:lnTo>
                <a:cubicBezTo>
                  <a:pt x="0" y="6091"/>
                  <a:pt x="1708" y="7799"/>
                  <a:pt x="3820" y="7799"/>
                </a:cubicBezTo>
                <a:lnTo>
                  <a:pt x="6989" y="7799"/>
                </a:lnTo>
                <a:cubicBezTo>
                  <a:pt x="9101" y="7799"/>
                  <a:pt x="10809" y="6091"/>
                  <a:pt x="10809" y="3979"/>
                </a:cubicBezTo>
                <a:lnTo>
                  <a:pt x="10809" y="0"/>
                </a:lnTo>
                <a:close/>
              </a:path>
            </a:pathLst>
          </a:custGeom>
          <a:solidFill>
            <a:srgbClr val="22292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87" name="Google Shape;1631;p39"/>
          <p:cNvSpPr/>
          <p:nvPr/>
        </p:nvSpPr>
        <p:spPr>
          <a:xfrm>
            <a:off x="4089022" y="2698753"/>
            <a:ext cx="488001" cy="773014"/>
          </a:xfrm>
          <a:custGeom>
            <a:avLst/>
            <a:gdLst/>
            <a:ahLst/>
            <a:cxnLst/>
            <a:rect l="l" t="t" r="r" b="b"/>
            <a:pathLst>
              <a:path w="5423" h="8590" extrusionOk="0">
                <a:moveTo>
                  <a:pt x="714" y="224"/>
                </a:moveTo>
                <a:cubicBezTo>
                  <a:pt x="734" y="224"/>
                  <a:pt x="755" y="225"/>
                  <a:pt x="775" y="228"/>
                </a:cubicBezTo>
                <a:cubicBezTo>
                  <a:pt x="1039" y="228"/>
                  <a:pt x="1286" y="280"/>
                  <a:pt x="1532" y="386"/>
                </a:cubicBezTo>
                <a:cubicBezTo>
                  <a:pt x="2183" y="633"/>
                  <a:pt x="2659" y="1337"/>
                  <a:pt x="3011" y="2234"/>
                </a:cubicBezTo>
                <a:cubicBezTo>
                  <a:pt x="1391" y="1900"/>
                  <a:pt x="529" y="1249"/>
                  <a:pt x="317" y="756"/>
                </a:cubicBezTo>
                <a:cubicBezTo>
                  <a:pt x="247" y="633"/>
                  <a:pt x="247" y="474"/>
                  <a:pt x="335" y="351"/>
                </a:cubicBezTo>
                <a:cubicBezTo>
                  <a:pt x="442" y="274"/>
                  <a:pt x="576" y="224"/>
                  <a:pt x="714" y="224"/>
                </a:cubicBezTo>
                <a:close/>
                <a:moveTo>
                  <a:pt x="787" y="0"/>
                </a:moveTo>
                <a:cubicBezTo>
                  <a:pt x="526" y="0"/>
                  <a:pt x="324" y="71"/>
                  <a:pt x="194" y="210"/>
                </a:cubicBezTo>
                <a:cubicBezTo>
                  <a:pt x="36" y="386"/>
                  <a:pt x="1" y="633"/>
                  <a:pt x="124" y="844"/>
                </a:cubicBezTo>
                <a:cubicBezTo>
                  <a:pt x="388" y="1477"/>
                  <a:pt x="1409" y="2146"/>
                  <a:pt x="3116" y="2463"/>
                </a:cubicBezTo>
                <a:cubicBezTo>
                  <a:pt x="3997" y="4910"/>
                  <a:pt x="4049" y="8536"/>
                  <a:pt x="4049" y="8589"/>
                </a:cubicBezTo>
                <a:lnTo>
                  <a:pt x="4278" y="8589"/>
                </a:lnTo>
                <a:cubicBezTo>
                  <a:pt x="4261" y="8378"/>
                  <a:pt x="4208" y="4963"/>
                  <a:pt x="3363" y="2516"/>
                </a:cubicBezTo>
                <a:lnTo>
                  <a:pt x="3363" y="2516"/>
                </a:lnTo>
                <a:cubicBezTo>
                  <a:pt x="4049" y="2622"/>
                  <a:pt x="4736" y="2675"/>
                  <a:pt x="5422" y="2675"/>
                </a:cubicBezTo>
                <a:lnTo>
                  <a:pt x="5422" y="2446"/>
                </a:lnTo>
                <a:cubicBezTo>
                  <a:pt x="5349" y="2447"/>
                  <a:pt x="5275" y="2448"/>
                  <a:pt x="5201" y="2448"/>
                </a:cubicBezTo>
                <a:cubicBezTo>
                  <a:pt x="4553" y="2448"/>
                  <a:pt x="3907" y="2380"/>
                  <a:pt x="3275" y="2270"/>
                </a:cubicBezTo>
                <a:cubicBezTo>
                  <a:pt x="2888" y="1266"/>
                  <a:pt x="2359" y="456"/>
                  <a:pt x="1620" y="175"/>
                </a:cubicBezTo>
                <a:cubicBezTo>
                  <a:pt x="1303" y="58"/>
                  <a:pt x="1021" y="0"/>
                  <a:pt x="787" y="0"/>
                </a:cubicBezTo>
                <a:close/>
              </a:path>
            </a:pathLst>
          </a:custGeom>
          <a:solidFill>
            <a:srgbClr val="FFFF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88" name="Google Shape;1632;p39"/>
          <p:cNvSpPr/>
          <p:nvPr/>
        </p:nvSpPr>
        <p:spPr>
          <a:xfrm>
            <a:off x="4576934" y="2698753"/>
            <a:ext cx="488001" cy="773014"/>
          </a:xfrm>
          <a:custGeom>
            <a:avLst/>
            <a:gdLst/>
            <a:ahLst/>
            <a:cxnLst/>
            <a:rect l="l" t="t" r="r" b="b"/>
            <a:pathLst>
              <a:path w="5423" h="8590" extrusionOk="0">
                <a:moveTo>
                  <a:pt x="4708" y="224"/>
                </a:moveTo>
                <a:cubicBezTo>
                  <a:pt x="4842" y="224"/>
                  <a:pt x="4963" y="274"/>
                  <a:pt x="5070" y="351"/>
                </a:cubicBezTo>
                <a:cubicBezTo>
                  <a:pt x="5158" y="474"/>
                  <a:pt x="5176" y="633"/>
                  <a:pt x="5105" y="756"/>
                </a:cubicBezTo>
                <a:cubicBezTo>
                  <a:pt x="4894" y="1249"/>
                  <a:pt x="4032" y="1900"/>
                  <a:pt x="2394" y="2234"/>
                </a:cubicBezTo>
                <a:cubicBezTo>
                  <a:pt x="2764" y="1337"/>
                  <a:pt x="3222" y="633"/>
                  <a:pt x="3891" y="386"/>
                </a:cubicBezTo>
                <a:cubicBezTo>
                  <a:pt x="4120" y="280"/>
                  <a:pt x="4384" y="228"/>
                  <a:pt x="4648" y="228"/>
                </a:cubicBezTo>
                <a:cubicBezTo>
                  <a:pt x="4668" y="225"/>
                  <a:pt x="4688" y="224"/>
                  <a:pt x="4708" y="224"/>
                </a:cubicBezTo>
                <a:close/>
                <a:moveTo>
                  <a:pt x="4639" y="0"/>
                </a:moveTo>
                <a:cubicBezTo>
                  <a:pt x="4406" y="0"/>
                  <a:pt x="4129" y="58"/>
                  <a:pt x="3820" y="175"/>
                </a:cubicBezTo>
                <a:cubicBezTo>
                  <a:pt x="3063" y="456"/>
                  <a:pt x="2535" y="1266"/>
                  <a:pt x="2148" y="2287"/>
                </a:cubicBezTo>
                <a:cubicBezTo>
                  <a:pt x="1517" y="2382"/>
                  <a:pt x="871" y="2448"/>
                  <a:pt x="224" y="2448"/>
                </a:cubicBezTo>
                <a:cubicBezTo>
                  <a:pt x="149" y="2448"/>
                  <a:pt x="75" y="2447"/>
                  <a:pt x="0" y="2446"/>
                </a:cubicBezTo>
                <a:lnTo>
                  <a:pt x="0" y="2675"/>
                </a:lnTo>
                <a:cubicBezTo>
                  <a:pt x="687" y="2675"/>
                  <a:pt x="1373" y="2622"/>
                  <a:pt x="2060" y="2516"/>
                </a:cubicBezTo>
                <a:lnTo>
                  <a:pt x="2060" y="2516"/>
                </a:lnTo>
                <a:cubicBezTo>
                  <a:pt x="1215" y="4963"/>
                  <a:pt x="1162" y="8378"/>
                  <a:pt x="1162" y="8589"/>
                </a:cubicBezTo>
                <a:lnTo>
                  <a:pt x="1373" y="8589"/>
                </a:lnTo>
                <a:cubicBezTo>
                  <a:pt x="1373" y="8536"/>
                  <a:pt x="1444" y="4910"/>
                  <a:pt x="2306" y="2481"/>
                </a:cubicBezTo>
                <a:cubicBezTo>
                  <a:pt x="4014" y="2146"/>
                  <a:pt x="5035" y="1477"/>
                  <a:pt x="5299" y="844"/>
                </a:cubicBezTo>
                <a:cubicBezTo>
                  <a:pt x="5422" y="650"/>
                  <a:pt x="5387" y="386"/>
                  <a:pt x="5229" y="210"/>
                </a:cubicBezTo>
                <a:cubicBezTo>
                  <a:pt x="5099" y="71"/>
                  <a:pt x="4896" y="0"/>
                  <a:pt x="4639" y="0"/>
                </a:cubicBezTo>
                <a:close/>
              </a:path>
            </a:pathLst>
          </a:custGeom>
          <a:solidFill>
            <a:srgbClr val="FFFFFF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99" name="Google Shape;1596;p39"/>
          <p:cNvSpPr/>
          <p:nvPr/>
        </p:nvSpPr>
        <p:spPr>
          <a:xfrm>
            <a:off x="5974999" y="1262677"/>
            <a:ext cx="2931312" cy="1368684"/>
          </a:xfrm>
          <a:custGeom>
            <a:avLst/>
            <a:gdLst/>
            <a:ahLst/>
            <a:cxnLst/>
            <a:rect l="l" t="t" r="r" b="b"/>
            <a:pathLst>
              <a:path w="22093" h="8538" extrusionOk="0">
                <a:moveTo>
                  <a:pt x="547" y="0"/>
                </a:moveTo>
                <a:cubicBezTo>
                  <a:pt x="247" y="0"/>
                  <a:pt x="1" y="229"/>
                  <a:pt x="19" y="528"/>
                </a:cubicBezTo>
                <a:lnTo>
                  <a:pt x="19" y="810"/>
                </a:lnTo>
                <a:lnTo>
                  <a:pt x="476" y="810"/>
                </a:lnTo>
                <a:cubicBezTo>
                  <a:pt x="560" y="643"/>
                  <a:pt x="732" y="542"/>
                  <a:pt x="913" y="542"/>
                </a:cubicBezTo>
                <a:cubicBezTo>
                  <a:pt x="961" y="542"/>
                  <a:pt x="1009" y="549"/>
                  <a:pt x="1057" y="563"/>
                </a:cubicBezTo>
                <a:cubicBezTo>
                  <a:pt x="1180" y="616"/>
                  <a:pt x="1304" y="722"/>
                  <a:pt x="1339" y="863"/>
                </a:cubicBezTo>
                <a:cubicBezTo>
                  <a:pt x="1429" y="1211"/>
                  <a:pt x="1152" y="1452"/>
                  <a:pt x="877" y="1452"/>
                </a:cubicBezTo>
                <a:cubicBezTo>
                  <a:pt x="721" y="1452"/>
                  <a:pt x="565" y="1375"/>
                  <a:pt x="476" y="1197"/>
                </a:cubicBezTo>
                <a:lnTo>
                  <a:pt x="19" y="1197"/>
                </a:lnTo>
                <a:lnTo>
                  <a:pt x="19" y="2993"/>
                </a:lnTo>
                <a:lnTo>
                  <a:pt x="476" y="2993"/>
                </a:lnTo>
                <a:cubicBezTo>
                  <a:pt x="559" y="2810"/>
                  <a:pt x="729" y="2721"/>
                  <a:pt x="898" y="2721"/>
                </a:cubicBezTo>
                <a:cubicBezTo>
                  <a:pt x="1086" y="2721"/>
                  <a:pt x="1274" y="2832"/>
                  <a:pt x="1339" y="3045"/>
                </a:cubicBezTo>
                <a:cubicBezTo>
                  <a:pt x="1427" y="3327"/>
                  <a:pt x="1216" y="3644"/>
                  <a:pt x="899" y="3644"/>
                </a:cubicBezTo>
                <a:cubicBezTo>
                  <a:pt x="723" y="3644"/>
                  <a:pt x="547" y="3538"/>
                  <a:pt x="476" y="3362"/>
                </a:cubicBezTo>
                <a:lnTo>
                  <a:pt x="19" y="3362"/>
                </a:lnTo>
                <a:lnTo>
                  <a:pt x="19" y="5158"/>
                </a:lnTo>
                <a:lnTo>
                  <a:pt x="476" y="5158"/>
                </a:lnTo>
                <a:cubicBezTo>
                  <a:pt x="547" y="4999"/>
                  <a:pt x="723" y="4894"/>
                  <a:pt x="899" y="4894"/>
                </a:cubicBezTo>
                <a:cubicBezTo>
                  <a:pt x="915" y="4893"/>
                  <a:pt x="931" y="4892"/>
                  <a:pt x="947" y="4892"/>
                </a:cubicBezTo>
                <a:cubicBezTo>
                  <a:pt x="1534" y="4892"/>
                  <a:pt x="1534" y="5811"/>
                  <a:pt x="947" y="5811"/>
                </a:cubicBezTo>
                <a:cubicBezTo>
                  <a:pt x="931" y="5811"/>
                  <a:pt x="915" y="5811"/>
                  <a:pt x="899" y="5809"/>
                </a:cubicBezTo>
                <a:cubicBezTo>
                  <a:pt x="723" y="5809"/>
                  <a:pt x="547" y="5704"/>
                  <a:pt x="476" y="5545"/>
                </a:cubicBezTo>
                <a:lnTo>
                  <a:pt x="19" y="5545"/>
                </a:lnTo>
                <a:lnTo>
                  <a:pt x="19" y="7341"/>
                </a:lnTo>
                <a:lnTo>
                  <a:pt x="476" y="7341"/>
                </a:lnTo>
                <a:cubicBezTo>
                  <a:pt x="565" y="7157"/>
                  <a:pt x="722" y="7078"/>
                  <a:pt x="880" y="7078"/>
                </a:cubicBezTo>
                <a:cubicBezTo>
                  <a:pt x="1160" y="7078"/>
                  <a:pt x="1440" y="7326"/>
                  <a:pt x="1339" y="7675"/>
                </a:cubicBezTo>
                <a:cubicBezTo>
                  <a:pt x="1304" y="7816"/>
                  <a:pt x="1180" y="7922"/>
                  <a:pt x="1040" y="7957"/>
                </a:cubicBezTo>
                <a:cubicBezTo>
                  <a:pt x="989" y="7978"/>
                  <a:pt x="936" y="7988"/>
                  <a:pt x="884" y="7988"/>
                </a:cubicBezTo>
                <a:cubicBezTo>
                  <a:pt x="718" y="7988"/>
                  <a:pt x="556" y="7888"/>
                  <a:pt x="476" y="7728"/>
                </a:cubicBezTo>
                <a:lnTo>
                  <a:pt x="19" y="7728"/>
                </a:lnTo>
                <a:lnTo>
                  <a:pt x="19" y="8010"/>
                </a:lnTo>
                <a:cubicBezTo>
                  <a:pt x="19" y="8309"/>
                  <a:pt x="247" y="8538"/>
                  <a:pt x="547" y="8538"/>
                </a:cubicBezTo>
                <a:lnTo>
                  <a:pt x="21565" y="8538"/>
                </a:lnTo>
                <a:cubicBezTo>
                  <a:pt x="21846" y="8538"/>
                  <a:pt x="22093" y="8309"/>
                  <a:pt x="22093" y="8010"/>
                </a:cubicBezTo>
                <a:lnTo>
                  <a:pt x="22093" y="546"/>
                </a:lnTo>
                <a:lnTo>
                  <a:pt x="22093" y="528"/>
                </a:lnTo>
                <a:cubicBezTo>
                  <a:pt x="22093" y="229"/>
                  <a:pt x="21846" y="0"/>
                  <a:pt x="2156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281856" y="1516209"/>
            <a:ext cx="242542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dirty="0" err="1">
                <a:solidFill>
                  <a:schemeClr val="tx1"/>
                </a:solidFill>
              </a:rPr>
              <a:t>Programele</a:t>
            </a:r>
            <a:r>
              <a:rPr lang="en-US" sz="1100" dirty="0">
                <a:solidFill>
                  <a:schemeClr val="tx1"/>
                </a:solidFill>
              </a:rPr>
              <a:t> intensive </a:t>
            </a:r>
            <a:r>
              <a:rPr lang="en-US" sz="1100" dirty="0" err="1">
                <a:solidFill>
                  <a:schemeClr val="tx1"/>
                </a:solidFill>
              </a:rPr>
              <a:t>mixte</a:t>
            </a:r>
            <a:r>
              <a:rPr lang="en-US" sz="1100" dirty="0">
                <a:solidFill>
                  <a:schemeClr val="tx1"/>
                </a:solidFill>
              </a:rPr>
              <a:t> pot fi </a:t>
            </a:r>
            <a:r>
              <a:rPr lang="en-US" sz="1100" dirty="0" err="1">
                <a:solidFill>
                  <a:schemeClr val="tx1"/>
                </a:solidFill>
              </a:rPr>
              <a:t>deschise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dirty="0" err="1">
                <a:solidFill>
                  <a:schemeClr val="tx1"/>
                </a:solidFill>
              </a:rPr>
              <a:t>studenților</a:t>
            </a:r>
            <a:r>
              <a:rPr lang="en-US" sz="1100" dirty="0">
                <a:solidFill>
                  <a:schemeClr val="tx1"/>
                </a:solidFill>
              </a:rPr>
              <a:t> și </a:t>
            </a:r>
            <a:r>
              <a:rPr lang="en-US" sz="1100" dirty="0" err="1">
                <a:solidFill>
                  <a:schemeClr val="tx1"/>
                </a:solidFill>
              </a:rPr>
              <a:t>personalului</a:t>
            </a:r>
            <a:r>
              <a:rPr lang="en-US" sz="1100" dirty="0">
                <a:solidFill>
                  <a:schemeClr val="tx1"/>
                </a:solidFill>
              </a:rPr>
              <a:t> din </a:t>
            </a:r>
            <a:r>
              <a:rPr lang="en-US" sz="1100" dirty="0" err="1">
                <a:solidFill>
                  <a:schemeClr val="tx1"/>
                </a:solidFill>
              </a:rPr>
              <a:t>instituțiile</a:t>
            </a:r>
            <a:r>
              <a:rPr lang="en-US" sz="1100" dirty="0">
                <a:solidFill>
                  <a:schemeClr val="tx1"/>
                </a:solidFill>
              </a:rPr>
              <a:t> de </a:t>
            </a:r>
            <a:r>
              <a:rPr lang="en-US" sz="1100" dirty="0" err="1">
                <a:solidFill>
                  <a:schemeClr val="tx1"/>
                </a:solidFill>
              </a:rPr>
              <a:t>învățământ</a:t>
            </a:r>
            <a:r>
              <a:rPr lang="en-US" sz="1100" dirty="0">
                <a:solidFill>
                  <a:schemeClr val="tx1"/>
                </a:solidFill>
              </a:rPr>
              <a:t> superior din </a:t>
            </a:r>
            <a:r>
              <a:rPr lang="en-US" sz="1100" dirty="0" err="1">
                <a:solidFill>
                  <a:schemeClr val="tx1"/>
                </a:solidFill>
              </a:rPr>
              <a:t>afara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</a:rPr>
              <a:t>parteneriatului</a:t>
            </a:r>
            <a:r>
              <a:rPr lang="en-US" sz="1100" dirty="0" smtClean="0">
                <a:solidFill>
                  <a:schemeClr val="tx1"/>
                </a:solidFill>
              </a:rPr>
              <a:t>. </a:t>
            </a:r>
            <a:endParaRPr lang="en-US" sz="11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6315120" y="3377270"/>
            <a:ext cx="249143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dirty="0" err="1">
                <a:solidFill>
                  <a:schemeClr val="bg1"/>
                </a:solidFill>
              </a:rPr>
              <a:t>Programele</a:t>
            </a:r>
            <a:r>
              <a:rPr lang="en-US" sz="1100" dirty="0">
                <a:solidFill>
                  <a:schemeClr val="bg1"/>
                </a:solidFill>
              </a:rPr>
              <a:t> intensive </a:t>
            </a:r>
            <a:r>
              <a:rPr lang="en-US" sz="1100" dirty="0" err="1">
                <a:solidFill>
                  <a:schemeClr val="bg1"/>
                </a:solidFill>
              </a:rPr>
              <a:t>mixte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dezvoltă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capacitatea</a:t>
            </a:r>
            <a:r>
              <a:rPr lang="en-US" sz="1100" dirty="0">
                <a:solidFill>
                  <a:schemeClr val="bg1"/>
                </a:solidFill>
              </a:rPr>
              <a:t> de </a:t>
            </a:r>
            <a:r>
              <a:rPr lang="en-US" sz="1100" dirty="0" err="1">
                <a:solidFill>
                  <a:schemeClr val="bg1"/>
                </a:solidFill>
              </a:rPr>
              <a:t>elaborare</a:t>
            </a:r>
            <a:r>
              <a:rPr lang="en-US" sz="1100" dirty="0">
                <a:solidFill>
                  <a:schemeClr val="bg1"/>
                </a:solidFill>
              </a:rPr>
              <a:t> și </a:t>
            </a:r>
            <a:r>
              <a:rPr lang="en-US" sz="1100" dirty="0" err="1">
                <a:solidFill>
                  <a:schemeClr val="bg1"/>
                </a:solidFill>
              </a:rPr>
              <a:t>punere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în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aplicare</a:t>
            </a:r>
            <a:r>
              <a:rPr lang="en-US" sz="1100" dirty="0">
                <a:solidFill>
                  <a:schemeClr val="bg1"/>
                </a:solidFill>
              </a:rPr>
              <a:t> a </a:t>
            </a:r>
            <a:r>
              <a:rPr lang="en-US" sz="1100" dirty="0" err="1">
                <a:solidFill>
                  <a:schemeClr val="bg1"/>
                </a:solidFill>
              </a:rPr>
              <a:t>practicilor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inovatoare</a:t>
            </a:r>
            <a:r>
              <a:rPr lang="en-US" sz="1100" dirty="0">
                <a:solidFill>
                  <a:schemeClr val="bg1"/>
                </a:solidFill>
              </a:rPr>
              <a:t> de </a:t>
            </a:r>
            <a:r>
              <a:rPr lang="en-US" sz="1100" dirty="0" err="1">
                <a:solidFill>
                  <a:schemeClr val="bg1"/>
                </a:solidFill>
              </a:rPr>
              <a:t>predare</a:t>
            </a:r>
            <a:r>
              <a:rPr lang="en-US" sz="1100" dirty="0">
                <a:solidFill>
                  <a:schemeClr val="bg1"/>
                </a:solidFill>
              </a:rPr>
              <a:t> și </a:t>
            </a:r>
            <a:r>
              <a:rPr lang="en-US" sz="1100" dirty="0" err="1">
                <a:solidFill>
                  <a:schemeClr val="bg1"/>
                </a:solidFill>
              </a:rPr>
              <a:t>învățare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în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instituțiile</a:t>
            </a:r>
            <a:r>
              <a:rPr lang="en-US" sz="1100" dirty="0">
                <a:solidFill>
                  <a:schemeClr val="bg1"/>
                </a:solidFill>
              </a:rPr>
              <a:t> de </a:t>
            </a:r>
            <a:r>
              <a:rPr lang="en-US" sz="1100" dirty="0" err="1">
                <a:solidFill>
                  <a:schemeClr val="bg1"/>
                </a:solidFill>
              </a:rPr>
              <a:t>învățământ</a:t>
            </a:r>
            <a:r>
              <a:rPr lang="en-US" sz="1100" dirty="0">
                <a:solidFill>
                  <a:schemeClr val="bg1"/>
                </a:solidFill>
              </a:rPr>
              <a:t> superior </a:t>
            </a:r>
            <a:r>
              <a:rPr lang="en-US" sz="1100" dirty="0" err="1">
                <a:solidFill>
                  <a:schemeClr val="bg1"/>
                </a:solidFill>
              </a:rPr>
              <a:t>participante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06" name="Google Shape;1596;p39"/>
          <p:cNvSpPr/>
          <p:nvPr/>
        </p:nvSpPr>
        <p:spPr>
          <a:xfrm>
            <a:off x="6001267" y="2983687"/>
            <a:ext cx="2931312" cy="1417966"/>
          </a:xfrm>
          <a:custGeom>
            <a:avLst/>
            <a:gdLst/>
            <a:ahLst/>
            <a:cxnLst/>
            <a:rect l="l" t="t" r="r" b="b"/>
            <a:pathLst>
              <a:path w="22093" h="8538" extrusionOk="0">
                <a:moveTo>
                  <a:pt x="547" y="0"/>
                </a:moveTo>
                <a:cubicBezTo>
                  <a:pt x="247" y="0"/>
                  <a:pt x="1" y="229"/>
                  <a:pt x="19" y="528"/>
                </a:cubicBezTo>
                <a:lnTo>
                  <a:pt x="19" y="810"/>
                </a:lnTo>
                <a:lnTo>
                  <a:pt x="476" y="810"/>
                </a:lnTo>
                <a:cubicBezTo>
                  <a:pt x="560" y="643"/>
                  <a:pt x="732" y="542"/>
                  <a:pt x="913" y="542"/>
                </a:cubicBezTo>
                <a:cubicBezTo>
                  <a:pt x="961" y="542"/>
                  <a:pt x="1009" y="549"/>
                  <a:pt x="1057" y="563"/>
                </a:cubicBezTo>
                <a:cubicBezTo>
                  <a:pt x="1180" y="616"/>
                  <a:pt x="1304" y="722"/>
                  <a:pt x="1339" y="863"/>
                </a:cubicBezTo>
                <a:cubicBezTo>
                  <a:pt x="1429" y="1211"/>
                  <a:pt x="1152" y="1452"/>
                  <a:pt x="877" y="1452"/>
                </a:cubicBezTo>
                <a:cubicBezTo>
                  <a:pt x="721" y="1452"/>
                  <a:pt x="565" y="1375"/>
                  <a:pt x="476" y="1197"/>
                </a:cubicBezTo>
                <a:lnTo>
                  <a:pt x="19" y="1197"/>
                </a:lnTo>
                <a:lnTo>
                  <a:pt x="19" y="2993"/>
                </a:lnTo>
                <a:lnTo>
                  <a:pt x="476" y="2993"/>
                </a:lnTo>
                <a:cubicBezTo>
                  <a:pt x="559" y="2810"/>
                  <a:pt x="729" y="2721"/>
                  <a:pt x="898" y="2721"/>
                </a:cubicBezTo>
                <a:cubicBezTo>
                  <a:pt x="1086" y="2721"/>
                  <a:pt x="1274" y="2832"/>
                  <a:pt x="1339" y="3045"/>
                </a:cubicBezTo>
                <a:cubicBezTo>
                  <a:pt x="1427" y="3327"/>
                  <a:pt x="1216" y="3644"/>
                  <a:pt x="899" y="3644"/>
                </a:cubicBezTo>
                <a:cubicBezTo>
                  <a:pt x="723" y="3644"/>
                  <a:pt x="547" y="3538"/>
                  <a:pt x="476" y="3362"/>
                </a:cubicBezTo>
                <a:lnTo>
                  <a:pt x="19" y="3362"/>
                </a:lnTo>
                <a:lnTo>
                  <a:pt x="19" y="5158"/>
                </a:lnTo>
                <a:lnTo>
                  <a:pt x="476" y="5158"/>
                </a:lnTo>
                <a:cubicBezTo>
                  <a:pt x="547" y="4999"/>
                  <a:pt x="723" y="4894"/>
                  <a:pt x="899" y="4894"/>
                </a:cubicBezTo>
                <a:cubicBezTo>
                  <a:pt x="915" y="4893"/>
                  <a:pt x="931" y="4892"/>
                  <a:pt x="947" y="4892"/>
                </a:cubicBezTo>
                <a:cubicBezTo>
                  <a:pt x="1534" y="4892"/>
                  <a:pt x="1534" y="5811"/>
                  <a:pt x="947" y="5811"/>
                </a:cubicBezTo>
                <a:cubicBezTo>
                  <a:pt x="931" y="5811"/>
                  <a:pt x="915" y="5811"/>
                  <a:pt x="899" y="5809"/>
                </a:cubicBezTo>
                <a:cubicBezTo>
                  <a:pt x="723" y="5809"/>
                  <a:pt x="547" y="5704"/>
                  <a:pt x="476" y="5545"/>
                </a:cubicBezTo>
                <a:lnTo>
                  <a:pt x="19" y="5545"/>
                </a:lnTo>
                <a:lnTo>
                  <a:pt x="19" y="7341"/>
                </a:lnTo>
                <a:lnTo>
                  <a:pt x="476" y="7341"/>
                </a:lnTo>
                <a:cubicBezTo>
                  <a:pt x="565" y="7157"/>
                  <a:pt x="722" y="7078"/>
                  <a:pt x="880" y="7078"/>
                </a:cubicBezTo>
                <a:cubicBezTo>
                  <a:pt x="1160" y="7078"/>
                  <a:pt x="1440" y="7326"/>
                  <a:pt x="1339" y="7675"/>
                </a:cubicBezTo>
                <a:cubicBezTo>
                  <a:pt x="1304" y="7816"/>
                  <a:pt x="1180" y="7922"/>
                  <a:pt x="1040" y="7957"/>
                </a:cubicBezTo>
                <a:cubicBezTo>
                  <a:pt x="989" y="7978"/>
                  <a:pt x="936" y="7988"/>
                  <a:pt x="884" y="7988"/>
                </a:cubicBezTo>
                <a:cubicBezTo>
                  <a:pt x="718" y="7988"/>
                  <a:pt x="556" y="7888"/>
                  <a:pt x="476" y="7728"/>
                </a:cubicBezTo>
                <a:lnTo>
                  <a:pt x="19" y="7728"/>
                </a:lnTo>
                <a:lnTo>
                  <a:pt x="19" y="8010"/>
                </a:lnTo>
                <a:cubicBezTo>
                  <a:pt x="19" y="8309"/>
                  <a:pt x="247" y="8538"/>
                  <a:pt x="547" y="8538"/>
                </a:cubicBezTo>
                <a:lnTo>
                  <a:pt x="21565" y="8538"/>
                </a:lnTo>
                <a:cubicBezTo>
                  <a:pt x="21846" y="8538"/>
                  <a:pt x="22093" y="8309"/>
                  <a:pt x="22093" y="8010"/>
                </a:cubicBezTo>
                <a:lnTo>
                  <a:pt x="22093" y="546"/>
                </a:lnTo>
                <a:lnTo>
                  <a:pt x="22093" y="528"/>
                </a:lnTo>
                <a:cubicBezTo>
                  <a:pt x="22093" y="229"/>
                  <a:pt x="21846" y="0"/>
                  <a:pt x="2156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6315120" y="3223310"/>
            <a:ext cx="249143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dirty="0" err="1">
                <a:solidFill>
                  <a:schemeClr val="tx1"/>
                </a:solidFill>
              </a:rPr>
              <a:t>Programele</a:t>
            </a:r>
            <a:r>
              <a:rPr lang="en-US" sz="1100" dirty="0">
                <a:solidFill>
                  <a:schemeClr val="tx1"/>
                </a:solidFill>
              </a:rPr>
              <a:t> intensive </a:t>
            </a:r>
            <a:r>
              <a:rPr lang="en-US" sz="1100" dirty="0" err="1">
                <a:solidFill>
                  <a:schemeClr val="tx1"/>
                </a:solidFill>
              </a:rPr>
              <a:t>mixte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dirty="0" err="1">
                <a:solidFill>
                  <a:schemeClr val="tx1"/>
                </a:solidFill>
              </a:rPr>
              <a:t>dezvoltă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dirty="0" err="1">
                <a:solidFill>
                  <a:schemeClr val="tx1"/>
                </a:solidFill>
              </a:rPr>
              <a:t>capacitatea</a:t>
            </a:r>
            <a:r>
              <a:rPr lang="en-US" sz="1100" dirty="0">
                <a:solidFill>
                  <a:schemeClr val="tx1"/>
                </a:solidFill>
              </a:rPr>
              <a:t> de </a:t>
            </a:r>
            <a:r>
              <a:rPr lang="en-US" sz="1100" dirty="0" err="1">
                <a:solidFill>
                  <a:schemeClr val="tx1"/>
                </a:solidFill>
              </a:rPr>
              <a:t>elaborare</a:t>
            </a:r>
            <a:r>
              <a:rPr lang="en-US" sz="1100" dirty="0">
                <a:solidFill>
                  <a:schemeClr val="tx1"/>
                </a:solidFill>
              </a:rPr>
              <a:t> și </a:t>
            </a:r>
            <a:r>
              <a:rPr lang="en-US" sz="1100" dirty="0" err="1">
                <a:solidFill>
                  <a:schemeClr val="tx1"/>
                </a:solidFill>
              </a:rPr>
              <a:t>punere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dirty="0" err="1">
                <a:solidFill>
                  <a:schemeClr val="tx1"/>
                </a:solidFill>
              </a:rPr>
              <a:t>în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dirty="0" err="1">
                <a:solidFill>
                  <a:schemeClr val="tx1"/>
                </a:solidFill>
              </a:rPr>
              <a:t>aplicare</a:t>
            </a:r>
            <a:r>
              <a:rPr lang="en-US" sz="1100" dirty="0">
                <a:solidFill>
                  <a:schemeClr val="tx1"/>
                </a:solidFill>
              </a:rPr>
              <a:t> a </a:t>
            </a:r>
            <a:r>
              <a:rPr lang="en-US" sz="1100" dirty="0" err="1">
                <a:solidFill>
                  <a:schemeClr val="tx1"/>
                </a:solidFill>
              </a:rPr>
              <a:t>practicilor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dirty="0" err="1">
                <a:solidFill>
                  <a:schemeClr val="tx1"/>
                </a:solidFill>
              </a:rPr>
              <a:t>inovatoare</a:t>
            </a:r>
            <a:r>
              <a:rPr lang="en-US" sz="1100" dirty="0">
                <a:solidFill>
                  <a:schemeClr val="tx1"/>
                </a:solidFill>
              </a:rPr>
              <a:t> de </a:t>
            </a:r>
            <a:r>
              <a:rPr lang="en-US" sz="1100" dirty="0" err="1">
                <a:solidFill>
                  <a:schemeClr val="tx1"/>
                </a:solidFill>
              </a:rPr>
              <a:t>predare</a:t>
            </a:r>
            <a:r>
              <a:rPr lang="en-US" sz="1100" dirty="0">
                <a:solidFill>
                  <a:schemeClr val="tx1"/>
                </a:solidFill>
              </a:rPr>
              <a:t> și </a:t>
            </a:r>
            <a:r>
              <a:rPr lang="en-US" sz="1100" dirty="0" err="1">
                <a:solidFill>
                  <a:schemeClr val="tx1"/>
                </a:solidFill>
              </a:rPr>
              <a:t>învățare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dirty="0" err="1">
                <a:solidFill>
                  <a:schemeClr val="tx1"/>
                </a:solidFill>
              </a:rPr>
              <a:t>în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dirty="0" err="1">
                <a:solidFill>
                  <a:schemeClr val="tx1"/>
                </a:solidFill>
              </a:rPr>
              <a:t>instituțiile</a:t>
            </a:r>
            <a:r>
              <a:rPr lang="en-US" sz="1100" dirty="0">
                <a:solidFill>
                  <a:schemeClr val="tx1"/>
                </a:solidFill>
              </a:rPr>
              <a:t> de </a:t>
            </a:r>
            <a:r>
              <a:rPr lang="en-US" sz="1100" dirty="0" err="1">
                <a:solidFill>
                  <a:schemeClr val="tx1"/>
                </a:solidFill>
              </a:rPr>
              <a:t>învățământ</a:t>
            </a:r>
            <a:r>
              <a:rPr lang="en-US" sz="1100" dirty="0">
                <a:solidFill>
                  <a:schemeClr val="tx1"/>
                </a:solidFill>
              </a:rPr>
              <a:t> superior </a:t>
            </a:r>
            <a:r>
              <a:rPr lang="en-US" sz="1100" dirty="0" err="1" smtClean="0">
                <a:solidFill>
                  <a:schemeClr val="tx1"/>
                </a:solidFill>
              </a:rPr>
              <a:t>participante</a:t>
            </a:r>
            <a:r>
              <a:rPr lang="ro-RO" sz="1100" dirty="0" smtClean="0">
                <a:solidFill>
                  <a:schemeClr val="tx1"/>
                </a:solidFill>
              </a:rPr>
              <a:t>.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08" name="Google Shape;1596;p39"/>
          <p:cNvSpPr/>
          <p:nvPr/>
        </p:nvSpPr>
        <p:spPr>
          <a:xfrm>
            <a:off x="256861" y="2983687"/>
            <a:ext cx="2931312" cy="1417966"/>
          </a:xfrm>
          <a:custGeom>
            <a:avLst/>
            <a:gdLst/>
            <a:ahLst/>
            <a:cxnLst/>
            <a:rect l="l" t="t" r="r" b="b"/>
            <a:pathLst>
              <a:path w="22093" h="8538" extrusionOk="0">
                <a:moveTo>
                  <a:pt x="547" y="0"/>
                </a:moveTo>
                <a:cubicBezTo>
                  <a:pt x="247" y="0"/>
                  <a:pt x="1" y="229"/>
                  <a:pt x="19" y="528"/>
                </a:cubicBezTo>
                <a:lnTo>
                  <a:pt x="19" y="810"/>
                </a:lnTo>
                <a:lnTo>
                  <a:pt x="476" y="810"/>
                </a:lnTo>
                <a:cubicBezTo>
                  <a:pt x="560" y="643"/>
                  <a:pt x="732" y="542"/>
                  <a:pt x="913" y="542"/>
                </a:cubicBezTo>
                <a:cubicBezTo>
                  <a:pt x="961" y="542"/>
                  <a:pt x="1009" y="549"/>
                  <a:pt x="1057" y="563"/>
                </a:cubicBezTo>
                <a:cubicBezTo>
                  <a:pt x="1180" y="616"/>
                  <a:pt x="1304" y="722"/>
                  <a:pt x="1339" y="863"/>
                </a:cubicBezTo>
                <a:cubicBezTo>
                  <a:pt x="1429" y="1211"/>
                  <a:pt x="1152" y="1452"/>
                  <a:pt x="877" y="1452"/>
                </a:cubicBezTo>
                <a:cubicBezTo>
                  <a:pt x="721" y="1452"/>
                  <a:pt x="565" y="1375"/>
                  <a:pt x="476" y="1197"/>
                </a:cubicBezTo>
                <a:lnTo>
                  <a:pt x="19" y="1197"/>
                </a:lnTo>
                <a:lnTo>
                  <a:pt x="19" y="2993"/>
                </a:lnTo>
                <a:lnTo>
                  <a:pt x="476" y="2993"/>
                </a:lnTo>
                <a:cubicBezTo>
                  <a:pt x="559" y="2810"/>
                  <a:pt x="729" y="2721"/>
                  <a:pt x="898" y="2721"/>
                </a:cubicBezTo>
                <a:cubicBezTo>
                  <a:pt x="1086" y="2721"/>
                  <a:pt x="1274" y="2832"/>
                  <a:pt x="1339" y="3045"/>
                </a:cubicBezTo>
                <a:cubicBezTo>
                  <a:pt x="1427" y="3327"/>
                  <a:pt x="1216" y="3644"/>
                  <a:pt x="899" y="3644"/>
                </a:cubicBezTo>
                <a:cubicBezTo>
                  <a:pt x="723" y="3644"/>
                  <a:pt x="547" y="3538"/>
                  <a:pt x="476" y="3362"/>
                </a:cubicBezTo>
                <a:lnTo>
                  <a:pt x="19" y="3362"/>
                </a:lnTo>
                <a:lnTo>
                  <a:pt x="19" y="5158"/>
                </a:lnTo>
                <a:lnTo>
                  <a:pt x="476" y="5158"/>
                </a:lnTo>
                <a:cubicBezTo>
                  <a:pt x="547" y="4999"/>
                  <a:pt x="723" y="4894"/>
                  <a:pt x="899" y="4894"/>
                </a:cubicBezTo>
                <a:cubicBezTo>
                  <a:pt x="915" y="4893"/>
                  <a:pt x="931" y="4892"/>
                  <a:pt x="947" y="4892"/>
                </a:cubicBezTo>
                <a:cubicBezTo>
                  <a:pt x="1534" y="4892"/>
                  <a:pt x="1534" y="5811"/>
                  <a:pt x="947" y="5811"/>
                </a:cubicBezTo>
                <a:cubicBezTo>
                  <a:pt x="931" y="5811"/>
                  <a:pt x="915" y="5811"/>
                  <a:pt x="899" y="5809"/>
                </a:cubicBezTo>
                <a:cubicBezTo>
                  <a:pt x="723" y="5809"/>
                  <a:pt x="547" y="5704"/>
                  <a:pt x="476" y="5545"/>
                </a:cubicBezTo>
                <a:lnTo>
                  <a:pt x="19" y="5545"/>
                </a:lnTo>
                <a:lnTo>
                  <a:pt x="19" y="7341"/>
                </a:lnTo>
                <a:lnTo>
                  <a:pt x="476" y="7341"/>
                </a:lnTo>
                <a:cubicBezTo>
                  <a:pt x="565" y="7157"/>
                  <a:pt x="722" y="7078"/>
                  <a:pt x="880" y="7078"/>
                </a:cubicBezTo>
                <a:cubicBezTo>
                  <a:pt x="1160" y="7078"/>
                  <a:pt x="1440" y="7326"/>
                  <a:pt x="1339" y="7675"/>
                </a:cubicBezTo>
                <a:cubicBezTo>
                  <a:pt x="1304" y="7816"/>
                  <a:pt x="1180" y="7922"/>
                  <a:pt x="1040" y="7957"/>
                </a:cubicBezTo>
                <a:cubicBezTo>
                  <a:pt x="989" y="7978"/>
                  <a:pt x="936" y="7988"/>
                  <a:pt x="884" y="7988"/>
                </a:cubicBezTo>
                <a:cubicBezTo>
                  <a:pt x="718" y="7988"/>
                  <a:pt x="556" y="7888"/>
                  <a:pt x="476" y="7728"/>
                </a:cubicBezTo>
                <a:lnTo>
                  <a:pt x="19" y="7728"/>
                </a:lnTo>
                <a:lnTo>
                  <a:pt x="19" y="8010"/>
                </a:lnTo>
                <a:cubicBezTo>
                  <a:pt x="19" y="8309"/>
                  <a:pt x="247" y="8538"/>
                  <a:pt x="547" y="8538"/>
                </a:cubicBezTo>
                <a:lnTo>
                  <a:pt x="21565" y="8538"/>
                </a:lnTo>
                <a:cubicBezTo>
                  <a:pt x="21846" y="8538"/>
                  <a:pt x="22093" y="8309"/>
                  <a:pt x="22093" y="8010"/>
                </a:cubicBezTo>
                <a:lnTo>
                  <a:pt x="22093" y="546"/>
                </a:lnTo>
                <a:lnTo>
                  <a:pt x="22093" y="528"/>
                </a:lnTo>
                <a:cubicBezTo>
                  <a:pt x="22093" y="229"/>
                  <a:pt x="21846" y="0"/>
                  <a:pt x="2156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sz="1100" dirty="0">
              <a:solidFill>
                <a:schemeClr val="tx1"/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496667" y="3082346"/>
            <a:ext cx="265602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dirty="0">
                <a:solidFill>
                  <a:schemeClr val="tx1"/>
                </a:solidFill>
              </a:rPr>
              <a:t>Componenta </a:t>
            </a:r>
            <a:r>
              <a:rPr lang="en-US" sz="1100" dirty="0" err="1">
                <a:solidFill>
                  <a:schemeClr val="tx1"/>
                </a:solidFill>
              </a:rPr>
              <a:t>virtuală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dirty="0" err="1">
                <a:solidFill>
                  <a:schemeClr val="tx1"/>
                </a:solidFill>
              </a:rPr>
              <a:t>trebuie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dirty="0" err="1">
                <a:solidFill>
                  <a:schemeClr val="tx1"/>
                </a:solidFill>
              </a:rPr>
              <a:t>să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dirty="0" err="1">
                <a:solidFill>
                  <a:schemeClr val="tx1"/>
                </a:solidFill>
              </a:rPr>
              <a:t>reunească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dirty="0" err="1">
                <a:solidFill>
                  <a:schemeClr val="tx1"/>
                </a:solidFill>
              </a:rPr>
              <a:t>cursanții</a:t>
            </a:r>
            <a:r>
              <a:rPr lang="en-US" sz="1100" dirty="0">
                <a:solidFill>
                  <a:schemeClr val="tx1"/>
                </a:solidFill>
              </a:rPr>
              <a:t> online </a:t>
            </a:r>
            <a:r>
              <a:rPr lang="en-US" sz="1100" dirty="0" err="1">
                <a:solidFill>
                  <a:schemeClr val="tx1"/>
                </a:solidFill>
              </a:rPr>
              <a:t>pentru</a:t>
            </a:r>
            <a:r>
              <a:rPr lang="en-US" sz="1100" dirty="0">
                <a:solidFill>
                  <a:schemeClr val="tx1"/>
                </a:solidFill>
              </a:rPr>
              <a:t> a </a:t>
            </a:r>
            <a:r>
              <a:rPr lang="en-US" sz="1100" dirty="0" err="1">
                <a:solidFill>
                  <a:schemeClr val="tx1"/>
                </a:solidFill>
              </a:rPr>
              <a:t>lucra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dirty="0" err="1">
                <a:solidFill>
                  <a:schemeClr val="tx1"/>
                </a:solidFill>
              </a:rPr>
              <a:t>în</a:t>
            </a:r>
            <a:r>
              <a:rPr lang="en-US" sz="1100" dirty="0">
                <a:solidFill>
                  <a:schemeClr val="tx1"/>
                </a:solidFill>
              </a:rPr>
              <a:t> mod </a:t>
            </a:r>
            <a:r>
              <a:rPr lang="en-US" sz="1100" dirty="0" err="1">
                <a:solidFill>
                  <a:schemeClr val="tx1"/>
                </a:solidFill>
              </a:rPr>
              <a:t>colectiv</a:t>
            </a:r>
            <a:r>
              <a:rPr lang="en-US" sz="1100" dirty="0">
                <a:solidFill>
                  <a:schemeClr val="tx1"/>
                </a:solidFill>
              </a:rPr>
              <a:t> și </a:t>
            </a:r>
            <a:r>
              <a:rPr lang="en-US" sz="1100" dirty="0" err="1">
                <a:solidFill>
                  <a:schemeClr val="tx1"/>
                </a:solidFill>
              </a:rPr>
              <a:t>simultan</a:t>
            </a:r>
            <a:r>
              <a:rPr lang="en-US" sz="1100" dirty="0">
                <a:solidFill>
                  <a:schemeClr val="tx1"/>
                </a:solidFill>
              </a:rPr>
              <a:t> la </a:t>
            </a:r>
            <a:r>
              <a:rPr lang="en-US" sz="1100" dirty="0" err="1">
                <a:solidFill>
                  <a:schemeClr val="tx1"/>
                </a:solidFill>
              </a:rPr>
              <a:t>sarcini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dirty="0" err="1">
                <a:solidFill>
                  <a:schemeClr val="tx1"/>
                </a:solidFill>
              </a:rPr>
              <a:t>specifice</a:t>
            </a:r>
            <a:r>
              <a:rPr lang="en-US" sz="1100" dirty="0">
                <a:solidFill>
                  <a:schemeClr val="tx1"/>
                </a:solidFill>
              </a:rPr>
              <a:t> care </a:t>
            </a:r>
            <a:r>
              <a:rPr lang="en-US" sz="1100" dirty="0" err="1">
                <a:solidFill>
                  <a:schemeClr val="tx1"/>
                </a:solidFill>
              </a:rPr>
              <a:t>sunt</a:t>
            </a:r>
            <a:r>
              <a:rPr lang="en-US" sz="1100" dirty="0">
                <a:solidFill>
                  <a:schemeClr val="tx1"/>
                </a:solidFill>
              </a:rPr>
              <a:t> integrate </a:t>
            </a:r>
            <a:r>
              <a:rPr lang="en-US" sz="1100" dirty="0" err="1">
                <a:solidFill>
                  <a:schemeClr val="tx1"/>
                </a:solidFill>
              </a:rPr>
              <a:t>în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dirty="0" err="1">
                <a:solidFill>
                  <a:schemeClr val="tx1"/>
                </a:solidFill>
              </a:rPr>
              <a:t>programul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dirty="0" err="1">
                <a:solidFill>
                  <a:schemeClr val="tx1"/>
                </a:solidFill>
              </a:rPr>
              <a:t>intensiv</a:t>
            </a:r>
            <a:r>
              <a:rPr lang="en-US" sz="1100" dirty="0">
                <a:solidFill>
                  <a:schemeClr val="tx1"/>
                </a:solidFill>
              </a:rPr>
              <a:t> mixt și </a:t>
            </a:r>
            <a:r>
              <a:rPr lang="en-US" sz="1100" dirty="0" err="1">
                <a:solidFill>
                  <a:schemeClr val="tx1"/>
                </a:solidFill>
              </a:rPr>
              <a:t>trebuie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dirty="0" err="1">
                <a:solidFill>
                  <a:schemeClr val="tx1"/>
                </a:solidFill>
              </a:rPr>
              <a:t>luată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dirty="0" err="1">
                <a:solidFill>
                  <a:schemeClr val="tx1"/>
                </a:solidFill>
              </a:rPr>
              <a:t>în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dirty="0" err="1">
                <a:solidFill>
                  <a:schemeClr val="tx1"/>
                </a:solidFill>
              </a:rPr>
              <a:t>considerare</a:t>
            </a:r>
            <a:r>
              <a:rPr lang="en-US" sz="1100" dirty="0">
                <a:solidFill>
                  <a:schemeClr val="tx1"/>
                </a:solidFill>
              </a:rPr>
              <a:t> la </a:t>
            </a:r>
            <a:r>
              <a:rPr lang="en-US" sz="1100" dirty="0" err="1">
                <a:solidFill>
                  <a:schemeClr val="tx1"/>
                </a:solidFill>
              </a:rPr>
              <a:t>calcularea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dirty="0" err="1">
                <a:solidFill>
                  <a:schemeClr val="tx1"/>
                </a:solidFill>
              </a:rPr>
              <a:t>rezultatelor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dirty="0" err="1">
                <a:solidFill>
                  <a:schemeClr val="tx1"/>
                </a:solidFill>
              </a:rPr>
              <a:t>generale</a:t>
            </a:r>
            <a:r>
              <a:rPr lang="en-US" sz="1100" dirty="0">
                <a:solidFill>
                  <a:schemeClr val="tx1"/>
                </a:solidFill>
              </a:rPr>
              <a:t> ale </a:t>
            </a:r>
            <a:r>
              <a:rPr lang="en-US" sz="1100" dirty="0" err="1" smtClean="0">
                <a:solidFill>
                  <a:schemeClr val="tx1"/>
                </a:solidFill>
              </a:rPr>
              <a:t>învățării</a:t>
            </a:r>
            <a:r>
              <a:rPr lang="en-US" sz="1100" dirty="0" smtClean="0">
                <a:solidFill>
                  <a:schemeClr val="tx1"/>
                </a:solidFill>
              </a:rPr>
              <a:t>.</a:t>
            </a:r>
            <a:endParaRPr lang="en-US" sz="1100" dirty="0">
              <a:solidFill>
                <a:schemeClr val="tx1"/>
              </a:solidFill>
            </a:endParaRPr>
          </a:p>
          <a:p>
            <a:pPr algn="just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2" name="Google Shape;1596;p39"/>
          <p:cNvSpPr/>
          <p:nvPr/>
        </p:nvSpPr>
        <p:spPr>
          <a:xfrm>
            <a:off x="272431" y="1247998"/>
            <a:ext cx="2931313" cy="1417967"/>
          </a:xfrm>
          <a:custGeom>
            <a:avLst/>
            <a:gdLst/>
            <a:ahLst/>
            <a:cxnLst/>
            <a:rect l="l" t="t" r="r" b="b"/>
            <a:pathLst>
              <a:path w="22093" h="8538" extrusionOk="0">
                <a:moveTo>
                  <a:pt x="547" y="0"/>
                </a:moveTo>
                <a:cubicBezTo>
                  <a:pt x="247" y="0"/>
                  <a:pt x="1" y="229"/>
                  <a:pt x="19" y="528"/>
                </a:cubicBezTo>
                <a:lnTo>
                  <a:pt x="19" y="810"/>
                </a:lnTo>
                <a:lnTo>
                  <a:pt x="476" y="810"/>
                </a:lnTo>
                <a:cubicBezTo>
                  <a:pt x="560" y="643"/>
                  <a:pt x="732" y="542"/>
                  <a:pt x="913" y="542"/>
                </a:cubicBezTo>
                <a:cubicBezTo>
                  <a:pt x="961" y="542"/>
                  <a:pt x="1009" y="549"/>
                  <a:pt x="1057" y="563"/>
                </a:cubicBezTo>
                <a:cubicBezTo>
                  <a:pt x="1180" y="616"/>
                  <a:pt x="1304" y="722"/>
                  <a:pt x="1339" y="863"/>
                </a:cubicBezTo>
                <a:cubicBezTo>
                  <a:pt x="1429" y="1211"/>
                  <a:pt x="1152" y="1452"/>
                  <a:pt x="877" y="1452"/>
                </a:cubicBezTo>
                <a:cubicBezTo>
                  <a:pt x="721" y="1452"/>
                  <a:pt x="565" y="1375"/>
                  <a:pt x="476" y="1197"/>
                </a:cubicBezTo>
                <a:lnTo>
                  <a:pt x="19" y="1197"/>
                </a:lnTo>
                <a:lnTo>
                  <a:pt x="19" y="2993"/>
                </a:lnTo>
                <a:lnTo>
                  <a:pt x="476" y="2993"/>
                </a:lnTo>
                <a:cubicBezTo>
                  <a:pt x="559" y="2810"/>
                  <a:pt x="729" y="2721"/>
                  <a:pt x="898" y="2721"/>
                </a:cubicBezTo>
                <a:cubicBezTo>
                  <a:pt x="1086" y="2721"/>
                  <a:pt x="1274" y="2832"/>
                  <a:pt x="1339" y="3045"/>
                </a:cubicBezTo>
                <a:cubicBezTo>
                  <a:pt x="1427" y="3327"/>
                  <a:pt x="1216" y="3644"/>
                  <a:pt x="899" y="3644"/>
                </a:cubicBezTo>
                <a:cubicBezTo>
                  <a:pt x="723" y="3644"/>
                  <a:pt x="547" y="3538"/>
                  <a:pt x="476" y="3362"/>
                </a:cubicBezTo>
                <a:lnTo>
                  <a:pt x="19" y="3362"/>
                </a:lnTo>
                <a:lnTo>
                  <a:pt x="19" y="5158"/>
                </a:lnTo>
                <a:lnTo>
                  <a:pt x="476" y="5158"/>
                </a:lnTo>
                <a:cubicBezTo>
                  <a:pt x="547" y="4999"/>
                  <a:pt x="723" y="4894"/>
                  <a:pt x="899" y="4894"/>
                </a:cubicBezTo>
                <a:cubicBezTo>
                  <a:pt x="915" y="4893"/>
                  <a:pt x="931" y="4892"/>
                  <a:pt x="947" y="4892"/>
                </a:cubicBezTo>
                <a:cubicBezTo>
                  <a:pt x="1534" y="4892"/>
                  <a:pt x="1534" y="5811"/>
                  <a:pt x="947" y="5811"/>
                </a:cubicBezTo>
                <a:cubicBezTo>
                  <a:pt x="931" y="5811"/>
                  <a:pt x="915" y="5811"/>
                  <a:pt x="899" y="5809"/>
                </a:cubicBezTo>
                <a:cubicBezTo>
                  <a:pt x="723" y="5809"/>
                  <a:pt x="547" y="5704"/>
                  <a:pt x="476" y="5545"/>
                </a:cubicBezTo>
                <a:lnTo>
                  <a:pt x="19" y="5545"/>
                </a:lnTo>
                <a:lnTo>
                  <a:pt x="19" y="7341"/>
                </a:lnTo>
                <a:lnTo>
                  <a:pt x="476" y="7341"/>
                </a:lnTo>
                <a:cubicBezTo>
                  <a:pt x="565" y="7157"/>
                  <a:pt x="722" y="7078"/>
                  <a:pt x="880" y="7078"/>
                </a:cubicBezTo>
                <a:cubicBezTo>
                  <a:pt x="1160" y="7078"/>
                  <a:pt x="1440" y="7326"/>
                  <a:pt x="1339" y="7675"/>
                </a:cubicBezTo>
                <a:cubicBezTo>
                  <a:pt x="1304" y="7816"/>
                  <a:pt x="1180" y="7922"/>
                  <a:pt x="1040" y="7957"/>
                </a:cubicBezTo>
                <a:cubicBezTo>
                  <a:pt x="989" y="7978"/>
                  <a:pt x="936" y="7988"/>
                  <a:pt x="884" y="7988"/>
                </a:cubicBezTo>
                <a:cubicBezTo>
                  <a:pt x="718" y="7988"/>
                  <a:pt x="556" y="7888"/>
                  <a:pt x="476" y="7728"/>
                </a:cubicBezTo>
                <a:lnTo>
                  <a:pt x="19" y="7728"/>
                </a:lnTo>
                <a:lnTo>
                  <a:pt x="19" y="8010"/>
                </a:lnTo>
                <a:cubicBezTo>
                  <a:pt x="19" y="8309"/>
                  <a:pt x="247" y="8538"/>
                  <a:pt x="547" y="8538"/>
                </a:cubicBezTo>
                <a:lnTo>
                  <a:pt x="21565" y="8538"/>
                </a:lnTo>
                <a:cubicBezTo>
                  <a:pt x="21846" y="8538"/>
                  <a:pt x="22093" y="8309"/>
                  <a:pt x="22093" y="8010"/>
                </a:cubicBezTo>
                <a:lnTo>
                  <a:pt x="22093" y="546"/>
                </a:lnTo>
                <a:lnTo>
                  <a:pt x="22093" y="528"/>
                </a:lnTo>
                <a:cubicBezTo>
                  <a:pt x="22093" y="229"/>
                  <a:pt x="21846" y="0"/>
                  <a:pt x="2156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33" name="Google Shape;1616;p39"/>
          <p:cNvSpPr txBox="1"/>
          <p:nvPr/>
        </p:nvSpPr>
        <p:spPr>
          <a:xfrm>
            <a:off x="510545" y="1199322"/>
            <a:ext cx="2644713" cy="1432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/>
            <a:r>
              <a:rPr lang="en-US" sz="1100" dirty="0" err="1">
                <a:solidFill>
                  <a:schemeClr val="tx1"/>
                </a:solidFill>
              </a:rPr>
              <a:t>G</a:t>
            </a:r>
            <a:r>
              <a:rPr lang="en-US" sz="1100" dirty="0" err="1" smtClean="0">
                <a:solidFill>
                  <a:schemeClr val="tx1"/>
                </a:solidFill>
              </a:rPr>
              <a:t>rupurile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r>
              <a:rPr lang="en-US" sz="1100" dirty="0">
                <a:solidFill>
                  <a:schemeClr val="tx1"/>
                </a:solidFill>
              </a:rPr>
              <a:t>de </a:t>
            </a:r>
            <a:r>
              <a:rPr lang="en-US" sz="1100" dirty="0" err="1">
                <a:solidFill>
                  <a:schemeClr val="tx1"/>
                </a:solidFill>
              </a:rPr>
              <a:t>studenți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dirty="0" err="1">
                <a:solidFill>
                  <a:schemeClr val="tx1"/>
                </a:solidFill>
              </a:rPr>
              <a:t>sau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ro-RO" sz="1100" dirty="0" smtClean="0">
                <a:solidFill>
                  <a:schemeClr val="tx1"/>
                </a:solidFill>
              </a:rPr>
              <a:t>personal academic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r>
              <a:rPr lang="en-US" sz="1100" dirty="0" err="1">
                <a:solidFill>
                  <a:schemeClr val="tx1"/>
                </a:solidFill>
              </a:rPr>
              <a:t>vor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dirty="0" err="1">
                <a:solidFill>
                  <a:schemeClr val="tx1"/>
                </a:solidFill>
              </a:rPr>
              <a:t>efectua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b="1" dirty="0">
                <a:solidFill>
                  <a:schemeClr val="tx1"/>
                </a:solidFill>
              </a:rPr>
              <a:t>o </a:t>
            </a:r>
            <a:r>
              <a:rPr lang="en-US" sz="1100" b="1" dirty="0" err="1">
                <a:solidFill>
                  <a:schemeClr val="tx1"/>
                </a:solidFill>
              </a:rPr>
              <a:t>perioadă</a:t>
            </a:r>
            <a:r>
              <a:rPr lang="en-US" sz="1100" b="1" dirty="0">
                <a:solidFill>
                  <a:schemeClr val="tx1"/>
                </a:solidFill>
              </a:rPr>
              <a:t> de </a:t>
            </a:r>
            <a:r>
              <a:rPr lang="en-US" sz="1100" b="1" dirty="0" err="1">
                <a:solidFill>
                  <a:schemeClr val="tx1"/>
                </a:solidFill>
              </a:rPr>
              <a:t>mobilitate</a:t>
            </a:r>
            <a:r>
              <a:rPr lang="en-US" sz="1100" b="1" dirty="0">
                <a:solidFill>
                  <a:schemeClr val="tx1"/>
                </a:solidFill>
              </a:rPr>
              <a:t> </a:t>
            </a:r>
            <a:r>
              <a:rPr lang="en-US" sz="1100" b="1" dirty="0" err="1">
                <a:solidFill>
                  <a:schemeClr val="tx1"/>
                </a:solidFill>
              </a:rPr>
              <a:t>fizică</a:t>
            </a:r>
            <a:r>
              <a:rPr lang="en-US" sz="1100" b="1" dirty="0">
                <a:solidFill>
                  <a:schemeClr val="tx1"/>
                </a:solidFill>
              </a:rPr>
              <a:t> de </a:t>
            </a:r>
            <a:r>
              <a:rPr lang="en-US" sz="1100" b="1" dirty="0" err="1">
                <a:solidFill>
                  <a:schemeClr val="tx1"/>
                </a:solidFill>
              </a:rPr>
              <a:t>scurtă</a:t>
            </a:r>
            <a:r>
              <a:rPr lang="en-US" sz="1100" b="1" dirty="0">
                <a:solidFill>
                  <a:schemeClr val="tx1"/>
                </a:solidFill>
              </a:rPr>
              <a:t> </a:t>
            </a:r>
            <a:r>
              <a:rPr lang="en-US" sz="1100" b="1" dirty="0" err="1">
                <a:solidFill>
                  <a:schemeClr val="tx1"/>
                </a:solidFill>
              </a:rPr>
              <a:t>durată</a:t>
            </a:r>
            <a:r>
              <a:rPr lang="en-US" sz="1100" b="1" dirty="0">
                <a:solidFill>
                  <a:schemeClr val="tx1"/>
                </a:solidFill>
              </a:rPr>
              <a:t> </a:t>
            </a:r>
            <a:r>
              <a:rPr lang="en-US" sz="1100" b="1" dirty="0" err="1">
                <a:solidFill>
                  <a:schemeClr val="tx1"/>
                </a:solidFill>
              </a:rPr>
              <a:t>în</a:t>
            </a:r>
            <a:r>
              <a:rPr lang="en-US" sz="1100" b="1" dirty="0">
                <a:solidFill>
                  <a:schemeClr val="tx1"/>
                </a:solidFill>
              </a:rPr>
              <a:t> </a:t>
            </a:r>
            <a:r>
              <a:rPr lang="en-US" sz="1100" b="1" dirty="0" err="1">
                <a:solidFill>
                  <a:schemeClr val="tx1"/>
                </a:solidFill>
              </a:rPr>
              <a:t>străinătate</a:t>
            </a:r>
            <a:r>
              <a:rPr lang="en-US" sz="1100" b="1" dirty="0">
                <a:solidFill>
                  <a:schemeClr val="tx1"/>
                </a:solidFill>
              </a:rPr>
              <a:t>, </a:t>
            </a:r>
            <a:r>
              <a:rPr lang="en-US" sz="1100" b="1" dirty="0" err="1">
                <a:solidFill>
                  <a:schemeClr val="tx1"/>
                </a:solidFill>
              </a:rPr>
              <a:t>combinată</a:t>
            </a:r>
            <a:r>
              <a:rPr lang="en-US" sz="1100" b="1" dirty="0">
                <a:solidFill>
                  <a:schemeClr val="tx1"/>
                </a:solidFill>
              </a:rPr>
              <a:t> cu o </a:t>
            </a:r>
            <a:r>
              <a:rPr lang="en-US" sz="1100" b="1" dirty="0" err="1">
                <a:solidFill>
                  <a:schemeClr val="tx1"/>
                </a:solidFill>
              </a:rPr>
              <a:t>componentă</a:t>
            </a:r>
            <a:r>
              <a:rPr lang="en-US" sz="1100" b="1" dirty="0">
                <a:solidFill>
                  <a:schemeClr val="tx1"/>
                </a:solidFill>
              </a:rPr>
              <a:t> </a:t>
            </a:r>
            <a:r>
              <a:rPr lang="en-US" sz="1100" b="1" dirty="0" err="1">
                <a:solidFill>
                  <a:schemeClr val="tx1"/>
                </a:solidFill>
              </a:rPr>
              <a:t>virtuală</a:t>
            </a:r>
            <a:r>
              <a:rPr lang="en-US" sz="1100" b="1" dirty="0">
                <a:solidFill>
                  <a:schemeClr val="tx1"/>
                </a:solidFill>
              </a:rPr>
              <a:t> </a:t>
            </a:r>
            <a:r>
              <a:rPr lang="en-US" sz="1100" b="1" dirty="0" err="1">
                <a:solidFill>
                  <a:schemeClr val="tx1"/>
                </a:solidFill>
              </a:rPr>
              <a:t>obligatorie</a:t>
            </a:r>
            <a:r>
              <a:rPr lang="en-US" sz="1100" dirty="0">
                <a:solidFill>
                  <a:schemeClr val="tx1"/>
                </a:solidFill>
              </a:rPr>
              <a:t> care </a:t>
            </a:r>
            <a:r>
              <a:rPr lang="en-US" sz="1100" dirty="0" err="1">
                <a:solidFill>
                  <a:schemeClr val="tx1"/>
                </a:solidFill>
              </a:rPr>
              <a:t>facilitează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dirty="0" err="1">
                <a:solidFill>
                  <a:schemeClr val="tx1"/>
                </a:solidFill>
              </a:rPr>
              <a:t>schimbul</a:t>
            </a:r>
            <a:r>
              <a:rPr lang="en-US" sz="1100" dirty="0">
                <a:solidFill>
                  <a:schemeClr val="tx1"/>
                </a:solidFill>
              </a:rPr>
              <a:t> de </a:t>
            </a:r>
            <a:r>
              <a:rPr lang="en-US" sz="1100" dirty="0" err="1">
                <a:solidFill>
                  <a:schemeClr val="tx1"/>
                </a:solidFill>
              </a:rPr>
              <a:t>învățare</a:t>
            </a:r>
            <a:r>
              <a:rPr lang="en-US" sz="1100" dirty="0">
                <a:solidFill>
                  <a:schemeClr val="tx1"/>
                </a:solidFill>
              </a:rPr>
              <a:t> și </a:t>
            </a:r>
            <a:r>
              <a:rPr lang="en-US" sz="1100" dirty="0" err="1">
                <a:solidFill>
                  <a:schemeClr val="tx1"/>
                </a:solidFill>
              </a:rPr>
              <a:t>munca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dirty="0" err="1">
                <a:solidFill>
                  <a:schemeClr val="tx1"/>
                </a:solidFill>
              </a:rPr>
              <a:t>în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dirty="0" err="1">
                <a:solidFill>
                  <a:schemeClr val="tx1"/>
                </a:solidFill>
              </a:rPr>
              <a:t>echipă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dirty="0" smtClean="0">
                <a:solidFill>
                  <a:schemeClr val="tx1"/>
                </a:solidFill>
              </a:rPr>
              <a:t>online</a:t>
            </a:r>
            <a:r>
              <a:rPr lang="ro-RO" sz="1100" dirty="0" smtClean="0">
                <a:solidFill>
                  <a:schemeClr val="tx1"/>
                </a:solidFill>
              </a:rPr>
              <a:t>,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r>
              <a:rPr lang="en-US" sz="1100" dirty="0" err="1">
                <a:solidFill>
                  <a:schemeClr val="tx1"/>
                </a:solidFill>
              </a:rPr>
              <a:t>prin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</a:rPr>
              <a:t>colaborare</a:t>
            </a:r>
            <a:r>
              <a:rPr lang="en-US" sz="1100" dirty="0" smtClean="0">
                <a:solidFill>
                  <a:schemeClr val="tx1"/>
                </a:solidFill>
              </a:rPr>
              <a:t>.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9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0"/>
          <p:cNvSpPr txBox="1">
            <a:spLocks noGrp="1"/>
          </p:cNvSpPr>
          <p:nvPr>
            <p:ph type="title"/>
          </p:nvPr>
        </p:nvSpPr>
        <p:spPr>
          <a:xfrm>
            <a:off x="4796600" y="1980900"/>
            <a:ext cx="3624900" cy="76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32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Programe</a:t>
            </a:r>
            <a:r>
              <a:rPr lang="en-US" sz="3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0" dirty="0">
                <a:latin typeface="Arial" panose="020B0604020202020204" pitchFamily="34" charset="0"/>
                <a:cs typeface="Arial" panose="020B0604020202020204" pitchFamily="34" charset="0"/>
              </a:rPr>
              <a:t>intensive </a:t>
            </a:r>
            <a:r>
              <a:rPr lang="en-US" sz="3200" b="0" dirty="0" err="1">
                <a:latin typeface="Arial" panose="020B0604020202020204" pitchFamily="34" charset="0"/>
                <a:cs typeface="Arial" panose="020B0604020202020204" pitchFamily="34" charset="0"/>
              </a:rPr>
              <a:t>mixte</a:t>
            </a:r>
            <a:r>
              <a:rPr lang="en-US" sz="3200" b="0" dirty="0">
                <a:latin typeface="Arial" panose="020B0604020202020204" pitchFamily="34" charset="0"/>
                <a:cs typeface="Arial" panose="020B0604020202020204" pitchFamily="34" charset="0"/>
              </a:rPr>
              <a:t> Erasmus</a:t>
            </a:r>
            <a:r>
              <a:rPr lang="en-US" sz="3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sz="3200" b="0" dirty="0"/>
          </a:p>
        </p:txBody>
      </p:sp>
      <p:sp>
        <p:nvSpPr>
          <p:cNvPr id="209" name="Google Shape;209;p30"/>
          <p:cNvSpPr txBox="1">
            <a:spLocks noGrp="1"/>
          </p:cNvSpPr>
          <p:nvPr>
            <p:ph type="subTitle" idx="1"/>
          </p:nvPr>
        </p:nvSpPr>
        <p:spPr>
          <a:xfrm>
            <a:off x="5181599" y="3410320"/>
            <a:ext cx="3239901" cy="85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buSzPts val="1100"/>
            </a:pP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Criterii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specifice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eligibilitate</a:t>
            </a:r>
            <a:endParaRPr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0" name="Google Shape;210;p30"/>
          <p:cNvSpPr txBox="1">
            <a:spLocks noGrp="1"/>
          </p:cNvSpPr>
          <p:nvPr>
            <p:ph type="title" idx="2"/>
          </p:nvPr>
        </p:nvSpPr>
        <p:spPr>
          <a:xfrm>
            <a:off x="7457850" y="737300"/>
            <a:ext cx="858900" cy="45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03</a:t>
            </a:r>
            <a:endParaRPr dirty="0"/>
          </a:p>
        </p:txBody>
      </p:sp>
      <p:sp>
        <p:nvSpPr>
          <p:cNvPr id="211" name="Google Shape;211;p30"/>
          <p:cNvSpPr/>
          <p:nvPr/>
        </p:nvSpPr>
        <p:spPr>
          <a:xfrm>
            <a:off x="6116550" y="3088318"/>
            <a:ext cx="2200200" cy="7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390" y="1472367"/>
            <a:ext cx="3034158" cy="226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30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0" y="366258"/>
            <a:ext cx="9144000" cy="884466"/>
          </a:xfrm>
        </p:spPr>
        <p:txBody>
          <a:bodyPr/>
          <a:lstStyle/>
          <a:p>
            <a:r>
              <a:rPr lang="en-US" sz="2400" dirty="0" err="1">
                <a:solidFill>
                  <a:schemeClr val="tx1"/>
                </a:solidFill>
              </a:rPr>
              <a:t>Organizații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participante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eligibile</a:t>
            </a:r>
            <a:r>
              <a:rPr lang="en-US" dirty="0"/>
              <a:t/>
            </a:r>
            <a:br>
              <a:rPr lang="en-US" dirty="0"/>
            </a:br>
            <a:endParaRPr lang="ko-KR" altLang="en-US" dirty="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148196F5-9DCD-4F0E-9727-40B8DF414D8E}"/>
              </a:ext>
            </a:extLst>
          </p:cNvPr>
          <p:cNvGrpSpPr/>
          <p:nvPr/>
        </p:nvGrpSpPr>
        <p:grpSpPr>
          <a:xfrm>
            <a:off x="4065697" y="1543426"/>
            <a:ext cx="887609" cy="2436794"/>
            <a:chOff x="4058860" y="987781"/>
            <a:chExt cx="1052368" cy="3696329"/>
          </a:xfrm>
        </p:grpSpPr>
        <p:sp>
          <p:nvSpPr>
            <p:cNvPr id="42" name="Rectangle 8">
              <a:extLst>
                <a:ext uri="{FF2B5EF4-FFF2-40B4-BE49-F238E27FC236}">
                  <a16:creationId xmlns:a16="http://schemas.microsoft.com/office/drawing/2014/main" id="{7BB7DA7E-53D9-45DC-98D8-66B8EC7B7604}"/>
                </a:ext>
              </a:extLst>
            </p:cNvPr>
            <p:cNvSpPr/>
            <p:nvPr/>
          </p:nvSpPr>
          <p:spPr>
            <a:xfrm rot="36931">
              <a:off x="4276045" y="3801165"/>
              <a:ext cx="592195" cy="863021"/>
            </a:xfrm>
            <a:custGeom>
              <a:avLst/>
              <a:gdLst/>
              <a:ahLst/>
              <a:cxnLst/>
              <a:rect l="l" t="t" r="r" b="b"/>
              <a:pathLst>
                <a:path w="1802378" h="1800199">
                  <a:moveTo>
                    <a:pt x="0" y="0"/>
                  </a:moveTo>
                  <a:lnTo>
                    <a:pt x="1802378" y="0"/>
                  </a:lnTo>
                  <a:lnTo>
                    <a:pt x="1802378" y="289727"/>
                  </a:lnTo>
                  <a:lnTo>
                    <a:pt x="1801366" y="289727"/>
                  </a:lnTo>
                  <a:lnTo>
                    <a:pt x="901188" y="1800199"/>
                  </a:lnTo>
                  <a:lnTo>
                    <a:pt x="1012" y="289727"/>
                  </a:lnTo>
                  <a:lnTo>
                    <a:pt x="0" y="289727"/>
                  </a:lnTo>
                  <a:lnTo>
                    <a:pt x="0" y="28803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lumMod val="70000"/>
                    <a:lumOff val="30000"/>
                  </a:schemeClr>
                </a:gs>
                <a:gs pos="100000">
                  <a:schemeClr val="accent2">
                    <a:lumMod val="70000"/>
                    <a:lumOff val="3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44" name="Rectangle 8">
              <a:extLst>
                <a:ext uri="{FF2B5EF4-FFF2-40B4-BE49-F238E27FC236}">
                  <a16:creationId xmlns:a16="http://schemas.microsoft.com/office/drawing/2014/main" id="{904B2DDC-81DE-40C8-8028-9C4569680913}"/>
                </a:ext>
              </a:extLst>
            </p:cNvPr>
            <p:cNvSpPr/>
            <p:nvPr/>
          </p:nvSpPr>
          <p:spPr>
            <a:xfrm>
              <a:off x="4468857" y="3793500"/>
              <a:ext cx="200342" cy="872829"/>
            </a:xfrm>
            <a:custGeom>
              <a:avLst/>
              <a:gdLst>
                <a:gd name="connsiteX0" fmla="*/ 0 w 1359043"/>
                <a:gd name="connsiteY0" fmla="*/ 0 h 1813992"/>
                <a:gd name="connsiteX1" fmla="*/ 1359043 w 1359043"/>
                <a:gd name="connsiteY1" fmla="*/ 0 h 1813992"/>
                <a:gd name="connsiteX2" fmla="*/ 1359043 w 1359043"/>
                <a:gd name="connsiteY2" fmla="*/ 212596 h 1813992"/>
                <a:gd name="connsiteX3" fmla="*/ 806822 w 1359043"/>
                <a:gd name="connsiteY3" fmla="*/ 1813992 h 1813992"/>
                <a:gd name="connsiteX4" fmla="*/ 1012 w 1359043"/>
                <a:gd name="connsiteY4" fmla="*/ 289727 h 1813992"/>
                <a:gd name="connsiteX5" fmla="*/ 0 w 1359043"/>
                <a:gd name="connsiteY5" fmla="*/ 289727 h 1813992"/>
                <a:gd name="connsiteX6" fmla="*/ 0 w 1359043"/>
                <a:gd name="connsiteY6" fmla="*/ 288030 h 1813992"/>
                <a:gd name="connsiteX7" fmla="*/ 0 w 1359043"/>
                <a:gd name="connsiteY7" fmla="*/ 0 h 1813992"/>
                <a:gd name="connsiteX0" fmla="*/ 0 w 1359043"/>
                <a:gd name="connsiteY0" fmla="*/ 0 h 1820658"/>
                <a:gd name="connsiteX1" fmla="*/ 1359043 w 1359043"/>
                <a:gd name="connsiteY1" fmla="*/ 0 h 1820658"/>
                <a:gd name="connsiteX2" fmla="*/ 1359043 w 1359043"/>
                <a:gd name="connsiteY2" fmla="*/ 212596 h 1820658"/>
                <a:gd name="connsiteX3" fmla="*/ 720119 w 1359043"/>
                <a:gd name="connsiteY3" fmla="*/ 1820658 h 1820658"/>
                <a:gd name="connsiteX4" fmla="*/ 1012 w 1359043"/>
                <a:gd name="connsiteY4" fmla="*/ 289727 h 1820658"/>
                <a:gd name="connsiteX5" fmla="*/ 0 w 1359043"/>
                <a:gd name="connsiteY5" fmla="*/ 289727 h 1820658"/>
                <a:gd name="connsiteX6" fmla="*/ 0 w 1359043"/>
                <a:gd name="connsiteY6" fmla="*/ 288030 h 1820658"/>
                <a:gd name="connsiteX7" fmla="*/ 0 w 1359043"/>
                <a:gd name="connsiteY7" fmla="*/ 0 h 1820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59043" h="1820658">
                  <a:moveTo>
                    <a:pt x="0" y="0"/>
                  </a:moveTo>
                  <a:lnTo>
                    <a:pt x="1359043" y="0"/>
                  </a:lnTo>
                  <a:lnTo>
                    <a:pt x="1359043" y="212596"/>
                  </a:lnTo>
                  <a:lnTo>
                    <a:pt x="720119" y="1820658"/>
                  </a:lnTo>
                  <a:lnTo>
                    <a:pt x="1012" y="289727"/>
                  </a:lnTo>
                  <a:lnTo>
                    <a:pt x="0" y="289727"/>
                  </a:lnTo>
                  <a:lnTo>
                    <a:pt x="0" y="28803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lumMod val="50000"/>
                    <a:lumOff val="50000"/>
                  </a:schemeClr>
                </a:gs>
                <a:gs pos="100000">
                  <a:schemeClr val="accent2">
                    <a:lumMod val="50000"/>
                    <a:lumOff val="5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Rectangle 2">
              <a:extLst>
                <a:ext uri="{FF2B5EF4-FFF2-40B4-BE49-F238E27FC236}">
                  <a16:creationId xmlns:a16="http://schemas.microsoft.com/office/drawing/2014/main" id="{2B9BCEDA-A60D-47CE-9C89-3BFA63ECBE42}"/>
                </a:ext>
              </a:extLst>
            </p:cNvPr>
            <p:cNvSpPr/>
            <p:nvPr/>
          </p:nvSpPr>
          <p:spPr>
            <a:xfrm>
              <a:off x="4291066" y="1891296"/>
              <a:ext cx="196906" cy="2011393"/>
            </a:xfrm>
            <a:custGeom>
              <a:avLst/>
              <a:gdLst/>
              <a:ahLst/>
              <a:cxnLst/>
              <a:rect l="l" t="t" r="r" b="b"/>
              <a:pathLst>
                <a:path w="196906" h="2011393">
                  <a:moveTo>
                    <a:pt x="0" y="0"/>
                  </a:moveTo>
                  <a:lnTo>
                    <a:pt x="99616" y="0"/>
                  </a:lnTo>
                  <a:lnTo>
                    <a:pt x="196906" y="63491"/>
                  </a:lnTo>
                  <a:lnTo>
                    <a:pt x="196906" y="2011393"/>
                  </a:lnTo>
                  <a:lnTo>
                    <a:pt x="193201" y="2011393"/>
                  </a:lnTo>
                  <a:cubicBezTo>
                    <a:pt x="183184" y="1954476"/>
                    <a:pt x="144512" y="1912472"/>
                    <a:pt x="98453" y="1912472"/>
                  </a:cubicBezTo>
                  <a:cubicBezTo>
                    <a:pt x="52394" y="1912472"/>
                    <a:pt x="13723" y="1954476"/>
                    <a:pt x="3706" y="2011393"/>
                  </a:cubicBezTo>
                  <a:lnTo>
                    <a:pt x="0" y="201139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Rectangle 2">
              <a:extLst>
                <a:ext uri="{FF2B5EF4-FFF2-40B4-BE49-F238E27FC236}">
                  <a16:creationId xmlns:a16="http://schemas.microsoft.com/office/drawing/2014/main" id="{7A19CD00-B5C1-4E24-B792-05ACE2775858}"/>
                </a:ext>
              </a:extLst>
            </p:cNvPr>
            <p:cNvSpPr/>
            <p:nvPr/>
          </p:nvSpPr>
          <p:spPr>
            <a:xfrm>
              <a:off x="4486591" y="1953886"/>
              <a:ext cx="196906" cy="1950905"/>
            </a:xfrm>
            <a:custGeom>
              <a:avLst/>
              <a:gdLst/>
              <a:ahLst/>
              <a:cxnLst/>
              <a:rect l="l" t="t" r="r" b="b"/>
              <a:pathLst>
                <a:path w="196906" h="1950905">
                  <a:moveTo>
                    <a:pt x="0" y="0"/>
                  </a:moveTo>
                  <a:lnTo>
                    <a:pt x="101941" y="66527"/>
                  </a:lnTo>
                  <a:lnTo>
                    <a:pt x="196906" y="4552"/>
                  </a:lnTo>
                  <a:lnTo>
                    <a:pt x="196906" y="1950905"/>
                  </a:lnTo>
                  <a:lnTo>
                    <a:pt x="193201" y="1950905"/>
                  </a:lnTo>
                  <a:cubicBezTo>
                    <a:pt x="183184" y="1893988"/>
                    <a:pt x="144512" y="1851984"/>
                    <a:pt x="98453" y="1851984"/>
                  </a:cubicBezTo>
                  <a:cubicBezTo>
                    <a:pt x="52394" y="1851984"/>
                    <a:pt x="13723" y="1893988"/>
                    <a:pt x="3706" y="1950905"/>
                  </a:cubicBezTo>
                  <a:lnTo>
                    <a:pt x="0" y="1950905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7" name="Rectangle 2">
              <a:extLst>
                <a:ext uri="{FF2B5EF4-FFF2-40B4-BE49-F238E27FC236}">
                  <a16:creationId xmlns:a16="http://schemas.microsoft.com/office/drawing/2014/main" id="{8D197335-D860-404C-91AF-E03C0D15E833}"/>
                </a:ext>
              </a:extLst>
            </p:cNvPr>
            <p:cNvSpPr/>
            <p:nvPr/>
          </p:nvSpPr>
          <p:spPr>
            <a:xfrm>
              <a:off x="4683483" y="1895514"/>
              <a:ext cx="196906" cy="2011393"/>
            </a:xfrm>
            <a:custGeom>
              <a:avLst/>
              <a:gdLst/>
              <a:ahLst/>
              <a:cxnLst/>
              <a:rect l="l" t="t" r="r" b="b"/>
              <a:pathLst>
                <a:path w="196906" h="2011393">
                  <a:moveTo>
                    <a:pt x="96435" y="0"/>
                  </a:moveTo>
                  <a:lnTo>
                    <a:pt x="196906" y="0"/>
                  </a:lnTo>
                  <a:lnTo>
                    <a:pt x="196906" y="2011393"/>
                  </a:lnTo>
                  <a:lnTo>
                    <a:pt x="193201" y="2011393"/>
                  </a:lnTo>
                  <a:cubicBezTo>
                    <a:pt x="183184" y="1954476"/>
                    <a:pt x="144512" y="1912472"/>
                    <a:pt x="98453" y="1912472"/>
                  </a:cubicBezTo>
                  <a:cubicBezTo>
                    <a:pt x="52394" y="1912472"/>
                    <a:pt x="13723" y="1954476"/>
                    <a:pt x="3706" y="2011393"/>
                  </a:cubicBezTo>
                  <a:lnTo>
                    <a:pt x="0" y="2011393"/>
                  </a:lnTo>
                  <a:lnTo>
                    <a:pt x="0" y="6293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52" name="Isosceles Triangle 51">
              <a:extLst>
                <a:ext uri="{FF2B5EF4-FFF2-40B4-BE49-F238E27FC236}">
                  <a16:creationId xmlns:a16="http://schemas.microsoft.com/office/drawing/2014/main" id="{76253E76-9E31-400A-AEFE-FBE6E8249953}"/>
                </a:ext>
              </a:extLst>
            </p:cNvPr>
            <p:cNvSpPr/>
            <p:nvPr/>
          </p:nvSpPr>
          <p:spPr>
            <a:xfrm rot="10800000">
              <a:off x="4468813" y="4423239"/>
              <a:ext cx="196906" cy="260871"/>
            </a:xfrm>
            <a:prstGeom prst="triangl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53" name="Parallelogram 15">
              <a:extLst>
                <a:ext uri="{FF2B5EF4-FFF2-40B4-BE49-F238E27FC236}">
                  <a16:creationId xmlns:a16="http://schemas.microsoft.com/office/drawing/2014/main" id="{7FE513C3-584A-424B-89FA-29D8409DB13A}"/>
                </a:ext>
              </a:extLst>
            </p:cNvPr>
            <p:cNvSpPr/>
            <p:nvPr/>
          </p:nvSpPr>
          <p:spPr>
            <a:xfrm rot="16200000">
              <a:off x="4098945" y="947696"/>
              <a:ext cx="972197" cy="1052368"/>
            </a:xfrm>
            <a:custGeom>
              <a:avLst/>
              <a:gdLst/>
              <a:ahLst/>
              <a:cxnLst/>
              <a:rect l="l" t="t" r="r" b="b"/>
              <a:pathLst>
                <a:path w="2993176" h="3240001">
                  <a:moveTo>
                    <a:pt x="1299907" y="647892"/>
                  </a:moveTo>
                  <a:lnTo>
                    <a:pt x="665509" y="1620000"/>
                  </a:lnTo>
                  <a:lnTo>
                    <a:pt x="1299907" y="2592108"/>
                  </a:lnTo>
                  <a:lnTo>
                    <a:pt x="634398" y="2592108"/>
                  </a:lnTo>
                  <a:lnTo>
                    <a:pt x="0" y="1620000"/>
                  </a:lnTo>
                  <a:lnTo>
                    <a:pt x="634398" y="647892"/>
                  </a:lnTo>
                  <a:close/>
                  <a:moveTo>
                    <a:pt x="2993176" y="1620001"/>
                  </a:moveTo>
                  <a:lnTo>
                    <a:pt x="1913056" y="3240001"/>
                  </a:lnTo>
                  <a:lnTo>
                    <a:pt x="1782206" y="3043749"/>
                  </a:lnTo>
                  <a:lnTo>
                    <a:pt x="1110064" y="3043749"/>
                  </a:lnTo>
                  <a:cubicBezTo>
                    <a:pt x="1089036" y="3096599"/>
                    <a:pt x="1037333" y="3133759"/>
                    <a:pt x="976952" y="3133759"/>
                  </a:cubicBezTo>
                  <a:cubicBezTo>
                    <a:pt x="923853" y="3133759"/>
                    <a:pt x="877466" y="3105022"/>
                    <a:pt x="854540" y="3061058"/>
                  </a:cubicBezTo>
                  <a:lnTo>
                    <a:pt x="302383" y="3169763"/>
                  </a:lnTo>
                  <a:lnTo>
                    <a:pt x="302383" y="2809723"/>
                  </a:lnTo>
                  <a:lnTo>
                    <a:pt x="854540" y="2918427"/>
                  </a:lnTo>
                  <a:cubicBezTo>
                    <a:pt x="877466" y="2874463"/>
                    <a:pt x="923853" y="2845727"/>
                    <a:pt x="976952" y="2845727"/>
                  </a:cubicBezTo>
                  <a:cubicBezTo>
                    <a:pt x="1037333" y="2845727"/>
                    <a:pt x="1089036" y="2882887"/>
                    <a:pt x="1110064" y="2935737"/>
                  </a:cubicBezTo>
                  <a:lnTo>
                    <a:pt x="1710190" y="2935737"/>
                  </a:lnTo>
                  <a:lnTo>
                    <a:pt x="832936" y="1620001"/>
                  </a:lnTo>
                  <a:lnTo>
                    <a:pt x="1913056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244363" y="1774881"/>
            <a:ext cx="3649686" cy="728369"/>
            <a:chOff x="3131839" y="1469051"/>
            <a:chExt cx="5256584" cy="598579"/>
          </a:xfrm>
        </p:grpSpPr>
        <p:sp>
          <p:nvSpPr>
            <p:cNvPr id="56" name="Rectangle 55"/>
            <p:cNvSpPr/>
            <p:nvPr/>
          </p:nvSpPr>
          <p:spPr>
            <a:xfrm>
              <a:off x="3131839" y="1469051"/>
              <a:ext cx="525658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57" name="Right Triangle 56"/>
            <p:cNvSpPr/>
            <p:nvPr/>
          </p:nvSpPr>
          <p:spPr>
            <a:xfrm rot="5400000">
              <a:off x="3192550" y="1408342"/>
              <a:ext cx="598577" cy="719999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285750" indent="-285750" algn="ctr">
                <a:buFont typeface="Wingdings" panose="05000000000000000000" pitchFamily="2" charset="2"/>
                <a:buChar char="ü"/>
              </a:pPr>
              <a:endParaRPr lang="ko-KR" altLang="en-US" dirty="0"/>
            </a:p>
          </p:txBody>
        </p:sp>
      </p:grpSp>
      <p:sp>
        <p:nvSpPr>
          <p:cNvPr id="3" name="Rectangle 2"/>
          <p:cNvSpPr/>
          <p:nvPr/>
        </p:nvSpPr>
        <p:spPr>
          <a:xfrm>
            <a:off x="704397" y="1802201"/>
            <a:ext cx="31763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900" b="1" dirty="0"/>
              <a:t>Un program </a:t>
            </a:r>
            <a:r>
              <a:rPr lang="en-US" sz="900" b="1" dirty="0" err="1"/>
              <a:t>intensiv</a:t>
            </a:r>
            <a:r>
              <a:rPr lang="en-US" sz="900" b="1" dirty="0"/>
              <a:t> mixt </a:t>
            </a:r>
            <a:r>
              <a:rPr lang="en-US" sz="900" b="1" dirty="0" err="1"/>
              <a:t>trebuie</a:t>
            </a:r>
            <a:r>
              <a:rPr lang="en-US" sz="900" b="1" dirty="0"/>
              <a:t> </a:t>
            </a:r>
            <a:r>
              <a:rPr lang="en-US" sz="900" b="1" dirty="0" err="1"/>
              <a:t>să</a:t>
            </a:r>
            <a:r>
              <a:rPr lang="en-US" sz="900" b="1" dirty="0"/>
              <a:t> fie </a:t>
            </a:r>
            <a:r>
              <a:rPr lang="en-US" sz="900" b="1" dirty="0" err="1"/>
              <a:t>elaborat</a:t>
            </a:r>
            <a:r>
              <a:rPr lang="en-US" sz="900" b="1" dirty="0"/>
              <a:t> și pus </a:t>
            </a:r>
            <a:r>
              <a:rPr lang="en-US" sz="900" b="1" dirty="0" err="1"/>
              <a:t>în</a:t>
            </a:r>
            <a:r>
              <a:rPr lang="en-US" sz="900" b="1" dirty="0"/>
              <a:t> </a:t>
            </a:r>
            <a:r>
              <a:rPr lang="en-US" sz="900" b="1" dirty="0" err="1"/>
              <a:t>aplicare</a:t>
            </a:r>
            <a:r>
              <a:rPr lang="en-US" sz="900" b="1" dirty="0"/>
              <a:t> de </a:t>
            </a:r>
            <a:r>
              <a:rPr lang="en-US" sz="900" b="1" dirty="0" err="1"/>
              <a:t>cel</a:t>
            </a:r>
            <a:r>
              <a:rPr lang="en-US" sz="900" b="1" dirty="0"/>
              <a:t> </a:t>
            </a:r>
            <a:r>
              <a:rPr lang="en-US" sz="900" b="1" dirty="0" err="1"/>
              <a:t>puțin</a:t>
            </a:r>
            <a:r>
              <a:rPr lang="en-US" sz="900" b="1" dirty="0"/>
              <a:t> 3 </a:t>
            </a:r>
            <a:r>
              <a:rPr lang="en-US" sz="900" b="1" dirty="0" err="1"/>
              <a:t>instituții</a:t>
            </a:r>
            <a:r>
              <a:rPr lang="en-US" sz="900" b="1" dirty="0"/>
              <a:t> de </a:t>
            </a:r>
            <a:r>
              <a:rPr lang="en-US" sz="900" b="1" dirty="0" err="1"/>
              <a:t>învățământ</a:t>
            </a:r>
            <a:r>
              <a:rPr lang="en-US" sz="900" b="1" dirty="0"/>
              <a:t> superior care </a:t>
            </a:r>
            <a:r>
              <a:rPr lang="en-US" sz="900" b="1" dirty="0" err="1"/>
              <a:t>dețin</a:t>
            </a:r>
            <a:r>
              <a:rPr lang="en-US" sz="900" b="1" dirty="0"/>
              <a:t> o </a:t>
            </a:r>
            <a:r>
              <a:rPr lang="en-US" sz="900" b="1" dirty="0" err="1"/>
              <a:t>Cartă</a:t>
            </a:r>
            <a:r>
              <a:rPr lang="en-US" sz="900" b="1" dirty="0"/>
              <a:t> </a:t>
            </a:r>
            <a:r>
              <a:rPr lang="en-US" sz="900" b="1" dirty="0" err="1"/>
              <a:t>Universitară</a:t>
            </a:r>
            <a:r>
              <a:rPr lang="en-US" sz="900" b="1" dirty="0"/>
              <a:t> Erasmus, </a:t>
            </a:r>
            <a:r>
              <a:rPr lang="en-US" sz="900" b="1" dirty="0" err="1"/>
              <a:t>provenind</a:t>
            </a:r>
            <a:r>
              <a:rPr lang="en-US" sz="900" b="1" dirty="0"/>
              <a:t> din </a:t>
            </a:r>
            <a:r>
              <a:rPr lang="en-US" sz="900" b="1" dirty="0" err="1"/>
              <a:t>cel</a:t>
            </a:r>
            <a:r>
              <a:rPr lang="en-US" sz="900" b="1" dirty="0"/>
              <a:t> </a:t>
            </a:r>
            <a:r>
              <a:rPr lang="en-US" sz="900" b="1" dirty="0" err="1"/>
              <a:t>puțin</a:t>
            </a:r>
            <a:r>
              <a:rPr lang="en-US" sz="900" b="1" dirty="0"/>
              <a:t> 3 </a:t>
            </a:r>
            <a:r>
              <a:rPr lang="en-US" sz="900" b="1" dirty="0" err="1"/>
              <a:t>țări</a:t>
            </a:r>
            <a:r>
              <a:rPr lang="en-US" sz="900" b="1" dirty="0"/>
              <a:t> </a:t>
            </a:r>
            <a:r>
              <a:rPr lang="en-US" sz="900" b="1" dirty="0" err="1"/>
              <a:t>participante</a:t>
            </a:r>
            <a:r>
              <a:rPr lang="en-US" sz="900" b="1" dirty="0"/>
              <a:t> la program. </a:t>
            </a:r>
          </a:p>
        </p:txBody>
      </p:sp>
      <p:grpSp>
        <p:nvGrpSpPr>
          <p:cNvPr id="58" name="Group 57"/>
          <p:cNvGrpSpPr/>
          <p:nvPr/>
        </p:nvGrpSpPr>
        <p:grpSpPr>
          <a:xfrm>
            <a:off x="244364" y="3033088"/>
            <a:ext cx="3649685" cy="720000"/>
            <a:chOff x="3131840" y="1491630"/>
            <a:chExt cx="5256584" cy="576064"/>
          </a:xfrm>
        </p:grpSpPr>
        <p:sp>
          <p:nvSpPr>
            <p:cNvPr id="59" name="Rectangle 58"/>
            <p:cNvSpPr/>
            <p:nvPr/>
          </p:nvSpPr>
          <p:spPr>
            <a:xfrm>
              <a:off x="3131840" y="1491630"/>
              <a:ext cx="525658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60" name="Right Triangle 59"/>
            <p:cNvSpPr/>
            <p:nvPr/>
          </p:nvSpPr>
          <p:spPr>
            <a:xfrm rot="5400000">
              <a:off x="3203840" y="1419630"/>
              <a:ext cx="576000" cy="7200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4" name="Rectangle 3"/>
          <p:cNvSpPr/>
          <p:nvPr/>
        </p:nvSpPr>
        <p:spPr>
          <a:xfrm>
            <a:off x="636749" y="3064258"/>
            <a:ext cx="32722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o-RO" sz="900" b="1" dirty="0"/>
              <a:t>Instituția</a:t>
            </a:r>
            <a:r>
              <a:rPr lang="en-US" sz="900" b="1" dirty="0"/>
              <a:t> </a:t>
            </a:r>
            <a:r>
              <a:rPr lang="ro-RO" sz="900" b="1" dirty="0"/>
              <a:t>gazdă pentru perioada de </a:t>
            </a:r>
            <a:r>
              <a:rPr lang="ro-RO" sz="900" b="1" dirty="0" smtClean="0"/>
              <a:t>act</a:t>
            </a:r>
            <a:r>
              <a:rPr lang="en-US" sz="900" b="1" dirty="0" err="1" smtClean="0"/>
              <a:t>i</a:t>
            </a:r>
            <a:r>
              <a:rPr lang="ro-RO" sz="900" b="1" dirty="0" smtClean="0"/>
              <a:t>vitate </a:t>
            </a:r>
            <a:r>
              <a:rPr lang="ro-RO" sz="900" b="1" dirty="0"/>
              <a:t>în format fizic</a:t>
            </a:r>
            <a:r>
              <a:rPr lang="en-US" sz="900" b="1" dirty="0"/>
              <a:t> </a:t>
            </a:r>
            <a:r>
              <a:rPr lang="en-US" sz="900" b="1" dirty="0" err="1"/>
              <a:t>trebuie</a:t>
            </a:r>
            <a:r>
              <a:rPr lang="en-US" sz="900" b="1" dirty="0"/>
              <a:t> </a:t>
            </a:r>
            <a:r>
              <a:rPr lang="en-US" sz="900" b="1" dirty="0" err="1"/>
              <a:t>să</a:t>
            </a:r>
            <a:r>
              <a:rPr lang="en-US" sz="900" b="1" dirty="0"/>
              <a:t> fie o </a:t>
            </a:r>
            <a:r>
              <a:rPr lang="en-US" sz="900" b="1" dirty="0" err="1"/>
              <a:t>instituție</a:t>
            </a:r>
            <a:r>
              <a:rPr lang="en-US" sz="900" b="1" dirty="0"/>
              <a:t> de </a:t>
            </a:r>
            <a:r>
              <a:rPr lang="en-US" sz="900" b="1" dirty="0" err="1"/>
              <a:t>învățământ</a:t>
            </a:r>
            <a:r>
              <a:rPr lang="en-US" sz="900" b="1" dirty="0"/>
              <a:t> superior care </a:t>
            </a:r>
            <a:r>
              <a:rPr lang="en-US" sz="900" b="1" dirty="0" err="1"/>
              <a:t>deține</a:t>
            </a:r>
            <a:r>
              <a:rPr lang="en-US" sz="900" b="1" dirty="0"/>
              <a:t> o </a:t>
            </a:r>
            <a:r>
              <a:rPr lang="en-US" sz="900" b="1" dirty="0" err="1"/>
              <a:t>Cartă</a:t>
            </a:r>
            <a:r>
              <a:rPr lang="en-US" sz="900" b="1" dirty="0"/>
              <a:t> Erasmus</a:t>
            </a:r>
            <a:r>
              <a:rPr lang="ro-RO" sz="900" b="1" dirty="0"/>
              <a:t>+,</a:t>
            </a:r>
            <a:r>
              <a:rPr lang="en-US" sz="900" b="1" dirty="0"/>
              <a:t> </a:t>
            </a:r>
            <a:r>
              <a:rPr lang="en-US" sz="900" b="1" dirty="0" err="1"/>
              <a:t>membră</a:t>
            </a:r>
            <a:r>
              <a:rPr lang="en-US" sz="900" b="1" dirty="0"/>
              <a:t> a </a:t>
            </a:r>
            <a:r>
              <a:rPr lang="en-US" sz="900" b="1" dirty="0" err="1"/>
              <a:t>consorțiului</a:t>
            </a:r>
            <a:r>
              <a:rPr lang="en-US" sz="900" b="1" dirty="0"/>
              <a:t> de </a:t>
            </a:r>
            <a:r>
              <a:rPr lang="en-US" sz="900" b="1" dirty="0" err="1"/>
              <a:t>mobilitate</a:t>
            </a:r>
            <a:r>
              <a:rPr lang="en-US" sz="900" b="1" dirty="0"/>
              <a:t> solicitant</a:t>
            </a:r>
            <a:r>
              <a:rPr lang="en-US" sz="900" b="1" dirty="0" smtClean="0"/>
              <a:t>.</a:t>
            </a:r>
            <a:endParaRPr lang="en-US" sz="900" b="1" dirty="0"/>
          </a:p>
        </p:txBody>
      </p:sp>
      <p:grpSp>
        <p:nvGrpSpPr>
          <p:cNvPr id="61" name="Group 60"/>
          <p:cNvGrpSpPr/>
          <p:nvPr/>
        </p:nvGrpSpPr>
        <p:grpSpPr>
          <a:xfrm>
            <a:off x="5118208" y="1802201"/>
            <a:ext cx="3773680" cy="728369"/>
            <a:chOff x="3131839" y="1469051"/>
            <a:chExt cx="5256584" cy="598579"/>
          </a:xfrm>
        </p:grpSpPr>
        <p:sp>
          <p:nvSpPr>
            <p:cNvPr id="62" name="Rectangle 61"/>
            <p:cNvSpPr/>
            <p:nvPr/>
          </p:nvSpPr>
          <p:spPr>
            <a:xfrm>
              <a:off x="3131839" y="1469051"/>
              <a:ext cx="525658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63" name="Right Triangle 62"/>
            <p:cNvSpPr/>
            <p:nvPr/>
          </p:nvSpPr>
          <p:spPr>
            <a:xfrm rot="5400000">
              <a:off x="3192550" y="1408342"/>
              <a:ext cx="598577" cy="719999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285750" indent="-285750" algn="ctr">
                <a:buFont typeface="Wingdings" panose="05000000000000000000" pitchFamily="2" charset="2"/>
                <a:buChar char="ü"/>
              </a:pPr>
              <a:endParaRPr lang="ko-KR" altLang="en-US" dirty="0"/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5514804" y="1815900"/>
            <a:ext cx="34013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o-RO" sz="900" b="1" dirty="0" smtClean="0"/>
              <a:t>Instituțiile </a:t>
            </a:r>
            <a:r>
              <a:rPr lang="en-US" sz="900" b="1" dirty="0"/>
              <a:t>de </a:t>
            </a:r>
            <a:r>
              <a:rPr lang="en-US" sz="900" b="1" dirty="0" err="1"/>
              <a:t>învățământ</a:t>
            </a:r>
            <a:r>
              <a:rPr lang="en-US" sz="900" b="1" dirty="0"/>
              <a:t> superior </a:t>
            </a:r>
            <a:r>
              <a:rPr lang="en-US" sz="900" b="1" dirty="0" err="1"/>
              <a:t>dintr</a:t>
            </a:r>
            <a:r>
              <a:rPr lang="en-US" sz="900" b="1" dirty="0"/>
              <a:t>-o </a:t>
            </a:r>
            <a:r>
              <a:rPr lang="en-US" sz="900" b="1" dirty="0" err="1"/>
              <a:t>țară</a:t>
            </a:r>
            <a:r>
              <a:rPr lang="en-US" sz="900" b="1" dirty="0"/>
              <a:t> </a:t>
            </a:r>
            <a:r>
              <a:rPr lang="ro-RO" sz="900" b="1" dirty="0" smtClean="0"/>
              <a:t>a P</a:t>
            </a:r>
            <a:r>
              <a:rPr lang="en-US" sz="900" b="1" dirty="0" err="1" smtClean="0"/>
              <a:t>rogram</a:t>
            </a:r>
            <a:r>
              <a:rPr lang="ro-RO" sz="900" b="1" dirty="0" smtClean="0"/>
              <a:t>ului KA131,</a:t>
            </a:r>
            <a:r>
              <a:rPr lang="en-US" sz="900" b="1" dirty="0" smtClean="0"/>
              <a:t> </a:t>
            </a:r>
            <a:r>
              <a:rPr lang="en-US" sz="900" b="1" dirty="0"/>
              <a:t>care </a:t>
            </a:r>
            <a:r>
              <a:rPr lang="en-US" sz="900" b="1" dirty="0" err="1" smtClean="0"/>
              <a:t>dețin</a:t>
            </a:r>
            <a:r>
              <a:rPr lang="en-US" sz="900" b="1" dirty="0" smtClean="0"/>
              <a:t> </a:t>
            </a:r>
            <a:r>
              <a:rPr lang="en-US" sz="900" b="1" dirty="0"/>
              <a:t>o </a:t>
            </a:r>
            <a:r>
              <a:rPr lang="ro-RO" sz="900" b="1" dirty="0" smtClean="0"/>
              <a:t>Cartă Erasmus, pot trimite </a:t>
            </a:r>
            <a:r>
              <a:rPr lang="ro-RO" sz="900" b="1" dirty="0" err="1"/>
              <a:t>stud</a:t>
            </a:r>
            <a:r>
              <a:rPr lang="en-US" sz="900" b="1" dirty="0" err="1" smtClean="0"/>
              <a:t>enți</a:t>
            </a:r>
            <a:r>
              <a:rPr lang="en-US" sz="900" b="1" dirty="0" smtClean="0"/>
              <a:t> </a:t>
            </a:r>
            <a:r>
              <a:rPr lang="en-US" sz="900" b="1" dirty="0" err="1"/>
              <a:t>și</a:t>
            </a:r>
            <a:r>
              <a:rPr lang="en-US" sz="900" b="1" dirty="0"/>
              <a:t> </a:t>
            </a:r>
            <a:r>
              <a:rPr lang="en-US" sz="900" b="1" dirty="0" smtClean="0"/>
              <a:t>personal</a:t>
            </a:r>
            <a:r>
              <a:rPr lang="ro-RO" sz="900" b="1" dirty="0" smtClean="0"/>
              <a:t> </a:t>
            </a:r>
            <a:r>
              <a:rPr lang="ro-RO" sz="900" b="1" dirty="0"/>
              <a:t>universitar</a:t>
            </a:r>
            <a:r>
              <a:rPr lang="en-US" sz="900" b="1" dirty="0"/>
              <a:t> </a:t>
            </a:r>
            <a:r>
              <a:rPr lang="en-US" sz="900" b="1" dirty="0" err="1"/>
              <a:t>pentru</a:t>
            </a:r>
            <a:r>
              <a:rPr lang="en-US" sz="900" b="1" dirty="0"/>
              <a:t> a </a:t>
            </a:r>
            <a:r>
              <a:rPr lang="en-US" sz="900" b="1" dirty="0" err="1"/>
              <a:t>participa</a:t>
            </a:r>
            <a:r>
              <a:rPr lang="en-US" sz="900" b="1" dirty="0"/>
              <a:t> la </a:t>
            </a:r>
            <a:r>
              <a:rPr lang="en-US" sz="900" b="1" dirty="0" err="1" smtClean="0"/>
              <a:t>pr</a:t>
            </a:r>
            <a:r>
              <a:rPr lang="ro-RO" sz="900" b="1" dirty="0" err="1" smtClean="0"/>
              <a:t>ogramele</a:t>
            </a:r>
            <a:r>
              <a:rPr lang="ro-RO" sz="900" b="1" dirty="0" smtClean="0"/>
              <a:t> intensive mixte, cu finanțare de la Program.</a:t>
            </a:r>
            <a:endParaRPr lang="en-US" sz="900" dirty="0"/>
          </a:p>
        </p:txBody>
      </p:sp>
      <p:grpSp>
        <p:nvGrpSpPr>
          <p:cNvPr id="65" name="Group 64"/>
          <p:cNvGrpSpPr/>
          <p:nvPr/>
        </p:nvGrpSpPr>
        <p:grpSpPr>
          <a:xfrm>
            <a:off x="5118209" y="3027464"/>
            <a:ext cx="3773679" cy="720000"/>
            <a:chOff x="3131840" y="1491630"/>
            <a:chExt cx="5256584" cy="576064"/>
          </a:xfrm>
        </p:grpSpPr>
        <p:sp>
          <p:nvSpPr>
            <p:cNvPr id="66" name="Rectangle 65"/>
            <p:cNvSpPr/>
            <p:nvPr/>
          </p:nvSpPr>
          <p:spPr>
            <a:xfrm>
              <a:off x="3131840" y="1491630"/>
              <a:ext cx="525658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67" name="Right Triangle 66"/>
            <p:cNvSpPr/>
            <p:nvPr/>
          </p:nvSpPr>
          <p:spPr>
            <a:xfrm rot="5400000">
              <a:off x="3203840" y="1419630"/>
              <a:ext cx="576000" cy="7200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5557070" y="3103433"/>
            <a:ext cx="3321520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900" b="1" dirty="0" err="1" smtClean="0"/>
              <a:t>Instituțiile</a:t>
            </a:r>
            <a:r>
              <a:rPr lang="en-US" sz="900" b="1" dirty="0" smtClean="0"/>
              <a:t> </a:t>
            </a:r>
            <a:r>
              <a:rPr lang="en-US" sz="900" b="1" dirty="0"/>
              <a:t>de </a:t>
            </a:r>
            <a:r>
              <a:rPr lang="en-US" sz="900" b="1" dirty="0" err="1"/>
              <a:t>învățământ</a:t>
            </a:r>
            <a:r>
              <a:rPr lang="en-US" sz="900" b="1" dirty="0"/>
              <a:t> superior din </a:t>
            </a:r>
            <a:r>
              <a:rPr lang="en-US" sz="900" b="1" dirty="0" err="1"/>
              <a:t>țările</a:t>
            </a:r>
            <a:r>
              <a:rPr lang="en-US" sz="900" b="1" dirty="0"/>
              <a:t> </a:t>
            </a:r>
            <a:r>
              <a:rPr lang="en-US" sz="900" b="1" dirty="0" err="1"/>
              <a:t>partenere</a:t>
            </a:r>
            <a:r>
              <a:rPr lang="ro-RO" sz="900" b="1" dirty="0"/>
              <a:t> (non-UE)</a:t>
            </a:r>
            <a:r>
              <a:rPr lang="en-US" sz="900" b="1" dirty="0"/>
              <a:t> pot </a:t>
            </a:r>
            <a:r>
              <a:rPr lang="en-US" sz="900" b="1" dirty="0" err="1"/>
              <a:t>participa</a:t>
            </a:r>
            <a:r>
              <a:rPr lang="en-US" sz="900" b="1" dirty="0"/>
              <a:t> </a:t>
            </a:r>
            <a:r>
              <a:rPr lang="en-US" sz="900" b="1" dirty="0" err="1"/>
              <a:t>și</a:t>
            </a:r>
            <a:r>
              <a:rPr lang="en-US" sz="900" b="1" dirty="0"/>
              <a:t> pot </a:t>
            </a:r>
            <a:r>
              <a:rPr lang="en-US" sz="900" b="1" dirty="0" err="1"/>
              <a:t>trimite</a:t>
            </a:r>
            <a:r>
              <a:rPr lang="en-US" sz="900" b="1" dirty="0"/>
              <a:t> </a:t>
            </a:r>
            <a:r>
              <a:rPr lang="en-US" sz="900" b="1" dirty="0" err="1"/>
              <a:t>participanți</a:t>
            </a:r>
            <a:r>
              <a:rPr lang="ro-RO" sz="900" b="1" dirty="0"/>
              <a:t>, însă nu beneficiază de finanțare</a:t>
            </a:r>
            <a:r>
              <a:rPr lang="en-US" sz="900" b="1" dirty="0"/>
              <a:t>.</a:t>
            </a:r>
            <a:endParaRPr lang="en-US" sz="9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70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5335"/>
            <a:ext cx="9144000" cy="884466"/>
          </a:xfrm>
        </p:spPr>
        <p:txBody>
          <a:bodyPr/>
          <a:lstStyle/>
          <a:p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</a:rPr>
              <a:t>Durata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</a:rPr>
              <a:t> și </a:t>
            </a:r>
            <a:r>
              <a:rPr lang="pt-BR" sz="2400" b="1" dirty="0">
                <a:solidFill>
                  <a:schemeClr val="tx1"/>
                </a:solidFill>
                <a:latin typeface="Arial" panose="020B0604020202020204" pitchFamily="34" charset="0"/>
              </a:rPr>
              <a:t>locul de desfășurare a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</a:rPr>
              <a:t>activității</a:t>
            </a:r>
            <a:endParaRPr lang="ko-KR" altLang="en-US" sz="2400" b="1" dirty="0">
              <a:solidFill>
                <a:schemeClr val="tx1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47435" y="2414619"/>
            <a:ext cx="3149101" cy="2293969"/>
            <a:chOff x="247435" y="2414619"/>
            <a:chExt cx="3149101" cy="2293969"/>
          </a:xfrm>
        </p:grpSpPr>
        <p:sp>
          <p:nvSpPr>
            <p:cNvPr id="13" name="Rectangle 12"/>
            <p:cNvSpPr/>
            <p:nvPr/>
          </p:nvSpPr>
          <p:spPr>
            <a:xfrm rot="2700000" flipH="1">
              <a:off x="1034951" y="1627103"/>
              <a:ext cx="1574070" cy="3149101"/>
            </a:xfrm>
            <a:custGeom>
              <a:avLst/>
              <a:gdLst/>
              <a:ahLst/>
              <a:cxnLst/>
              <a:rect l="l" t="t" r="r" b="b"/>
              <a:pathLst>
                <a:path w="1574070" h="3149101">
                  <a:moveTo>
                    <a:pt x="1396232" y="177838"/>
                  </a:moveTo>
                  <a:cubicBezTo>
                    <a:pt x="1732682" y="514288"/>
                    <a:pt x="1732682" y="1059782"/>
                    <a:pt x="1396232" y="1396232"/>
                  </a:cubicBezTo>
                  <a:cubicBezTo>
                    <a:pt x="1059782" y="1732681"/>
                    <a:pt x="514289" y="1732681"/>
                    <a:pt x="177839" y="1396232"/>
                  </a:cubicBezTo>
                  <a:cubicBezTo>
                    <a:pt x="-158611" y="1059782"/>
                    <a:pt x="-158611" y="514288"/>
                    <a:pt x="177839" y="177838"/>
                  </a:cubicBezTo>
                  <a:cubicBezTo>
                    <a:pt x="514289" y="-158611"/>
                    <a:pt x="1059782" y="-158611"/>
                    <a:pt x="1396232" y="177838"/>
                  </a:cubicBezTo>
                  <a:close/>
                  <a:moveTo>
                    <a:pt x="1574070" y="0"/>
                  </a:moveTo>
                  <a:cubicBezTo>
                    <a:pt x="1139403" y="-434668"/>
                    <a:pt x="434668" y="-434668"/>
                    <a:pt x="0" y="0"/>
                  </a:cubicBezTo>
                  <a:cubicBezTo>
                    <a:pt x="-434668" y="434667"/>
                    <a:pt x="-434668" y="1139403"/>
                    <a:pt x="0" y="1574070"/>
                  </a:cubicBezTo>
                  <a:cubicBezTo>
                    <a:pt x="149565" y="1723636"/>
                    <a:pt x="331107" y="1821737"/>
                    <a:pt x="522925" y="1867116"/>
                  </a:cubicBezTo>
                  <a:lnTo>
                    <a:pt x="522925" y="3149101"/>
                  </a:lnTo>
                  <a:lnTo>
                    <a:pt x="1051145" y="3149101"/>
                  </a:lnTo>
                  <a:lnTo>
                    <a:pt x="1051145" y="1867115"/>
                  </a:lnTo>
                  <a:cubicBezTo>
                    <a:pt x="1242964" y="1821737"/>
                    <a:pt x="1424505" y="1723636"/>
                    <a:pt x="1574070" y="1574070"/>
                  </a:cubicBezTo>
                  <a:cubicBezTo>
                    <a:pt x="2008738" y="1139403"/>
                    <a:pt x="2008738" y="434667"/>
                    <a:pt x="157407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latinLnBrk="1">
                <a:buClrTx/>
                <a:buFontTx/>
                <a:buNone/>
              </a:pPr>
              <a:endParaRPr lang="ko-KR" altLang="en-US" sz="1800" kern="1200" dirty="0">
                <a:solidFill>
                  <a:prstClr val="white"/>
                </a:solidFill>
              </a:endParaRPr>
            </a:p>
          </p:txBody>
        </p:sp>
        <p:sp>
          <p:nvSpPr>
            <p:cNvPr id="14" name="Round Same Side Corner Rectangle 13"/>
            <p:cNvSpPr/>
            <p:nvPr/>
          </p:nvSpPr>
          <p:spPr>
            <a:xfrm rot="13500000" flipH="1">
              <a:off x="299369" y="4293587"/>
              <a:ext cx="528162" cy="30184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latinLnBrk="1">
                <a:buClrTx/>
                <a:buFontTx/>
                <a:buNone/>
              </a:pPr>
              <a:endParaRPr lang="ko-KR" altLang="en-US" sz="1800" kern="1200" dirty="0">
                <a:solidFill>
                  <a:prstClr val="white"/>
                </a:solidFill>
              </a:endParaRPr>
            </a:p>
          </p:txBody>
        </p:sp>
      </p:grpSp>
      <p:pic>
        <p:nvPicPr>
          <p:cNvPr id="13315" name="Picture 3" descr="D:\KBM-정애\014-Fullppt\PNG이미지\지구본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9041" y="2076375"/>
            <a:ext cx="1236428" cy="1238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Oval 17"/>
          <p:cNvSpPr/>
          <p:nvPr/>
        </p:nvSpPr>
        <p:spPr>
          <a:xfrm>
            <a:off x="2833910" y="2867667"/>
            <a:ext cx="656698" cy="656698"/>
          </a:xfrm>
          <a:prstGeom prst="ellipse">
            <a:avLst/>
          </a:prstGeom>
          <a:solidFill>
            <a:schemeClr val="accent3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latinLnBrk="1">
              <a:buClrTx/>
              <a:buFontTx/>
              <a:buNone/>
            </a:pPr>
            <a:endParaRPr lang="ko-KR" altLang="en-US" sz="1800" kern="1200" dirty="0">
              <a:solidFill>
                <a:prstClr val="white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750304" y="1652684"/>
            <a:ext cx="49463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latinLnBrk="1">
              <a:buClrTx/>
            </a:pPr>
            <a:r>
              <a:rPr lang="en-US" sz="1200" dirty="0" err="1"/>
              <a:t>Mobilitatea</a:t>
            </a:r>
            <a:r>
              <a:rPr lang="en-US" sz="1200" dirty="0"/>
              <a:t> </a:t>
            </a:r>
            <a:r>
              <a:rPr lang="en-US" sz="1200" dirty="0" err="1"/>
              <a:t>fizică</a:t>
            </a:r>
            <a:r>
              <a:rPr lang="en-US" sz="1200" dirty="0"/>
              <a:t> </a:t>
            </a:r>
            <a:r>
              <a:rPr lang="en-US" sz="1200" dirty="0" err="1"/>
              <a:t>poate</a:t>
            </a:r>
            <a:r>
              <a:rPr lang="en-US" sz="1200" dirty="0"/>
              <a:t> </a:t>
            </a:r>
            <a:r>
              <a:rPr lang="en-US" sz="1200" dirty="0" err="1"/>
              <a:t>avea</a:t>
            </a:r>
            <a:r>
              <a:rPr lang="en-US" sz="1200" dirty="0"/>
              <a:t> </a:t>
            </a:r>
            <a:r>
              <a:rPr lang="en-US" sz="1200" dirty="0" err="1"/>
              <a:t>loc</a:t>
            </a:r>
            <a:r>
              <a:rPr lang="en-US" sz="1200" dirty="0"/>
              <a:t> </a:t>
            </a:r>
            <a:r>
              <a:rPr lang="en-US" sz="1200" dirty="0" err="1"/>
              <a:t>pe</a:t>
            </a:r>
            <a:r>
              <a:rPr lang="en-US" sz="1200" dirty="0"/>
              <a:t> o </a:t>
            </a:r>
            <a:r>
              <a:rPr lang="en-US" sz="1200" dirty="0" err="1"/>
              <a:t>perioadă</a:t>
            </a:r>
            <a:r>
              <a:rPr lang="en-US" sz="1200" dirty="0"/>
              <a:t> de </a:t>
            </a:r>
            <a:r>
              <a:rPr lang="en-US" sz="1200" dirty="0" err="1"/>
              <a:t>cel</a:t>
            </a:r>
            <a:r>
              <a:rPr lang="en-US" sz="1200" dirty="0"/>
              <a:t> </a:t>
            </a:r>
            <a:r>
              <a:rPr lang="en-US" sz="1200" dirty="0" err="1"/>
              <a:t>puțin</a:t>
            </a:r>
            <a:r>
              <a:rPr lang="en-US" sz="1200" dirty="0"/>
              <a:t> </a:t>
            </a:r>
            <a:r>
              <a:rPr lang="en-US" sz="1200" b="1" dirty="0"/>
              <a:t>5 </a:t>
            </a:r>
            <a:r>
              <a:rPr lang="en-US" sz="1200" b="1" dirty="0" err="1"/>
              <a:t>zile</a:t>
            </a:r>
            <a:r>
              <a:rPr lang="en-US" sz="1200" b="1" dirty="0"/>
              <a:t> și </a:t>
            </a:r>
            <a:r>
              <a:rPr lang="en-US" sz="1200" b="1" dirty="0" smtClean="0"/>
              <a:t>de </a:t>
            </a:r>
            <a:r>
              <a:rPr lang="en-US" sz="1200" b="1" dirty="0" err="1"/>
              <a:t>cel</a:t>
            </a:r>
            <a:r>
              <a:rPr lang="en-US" sz="1200" b="1" dirty="0"/>
              <a:t> </a:t>
            </a:r>
            <a:r>
              <a:rPr lang="en-US" sz="1200" b="1" dirty="0" err="1"/>
              <a:t>mult</a:t>
            </a:r>
            <a:r>
              <a:rPr lang="en-US" sz="1200" b="1" dirty="0"/>
              <a:t> 30 de </a:t>
            </a:r>
            <a:r>
              <a:rPr lang="en-US" sz="1200" b="1" dirty="0" err="1"/>
              <a:t>zile</a:t>
            </a:r>
            <a:r>
              <a:rPr lang="en-US" sz="1200" b="1" dirty="0"/>
              <a:t> </a:t>
            </a:r>
            <a:r>
              <a:rPr lang="en-US" sz="1200" dirty="0"/>
              <a:t>din </a:t>
            </a:r>
            <a:r>
              <a:rPr lang="en-US" sz="1200" dirty="0" err="1"/>
              <a:t>durata</a:t>
            </a:r>
            <a:r>
              <a:rPr lang="en-US" sz="1200" dirty="0"/>
              <a:t> </a:t>
            </a:r>
            <a:r>
              <a:rPr lang="en-US" sz="1200" dirty="0" err="1"/>
              <a:t>programului</a:t>
            </a:r>
            <a:endParaRPr lang="en-US" sz="1200" dirty="0"/>
          </a:p>
          <a:p>
            <a:pPr latinLnBrk="1">
              <a:buClrTx/>
              <a:buFontTx/>
              <a:buNone/>
            </a:pPr>
            <a:endParaRPr lang="en-US" altLang="ko-KR" sz="1200" kern="1200" dirty="0">
              <a:solidFill>
                <a:prstClr val="black">
                  <a:lumMod val="75000"/>
                  <a:lumOff val="25000"/>
                </a:prstClr>
              </a:solidFill>
              <a:ea typeface="Arial Unicode MS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750304" y="3038213"/>
            <a:ext cx="51554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latinLnBrk="1">
              <a:buClrTx/>
            </a:pPr>
            <a:r>
              <a:rPr lang="en-US" sz="1200" dirty="0" err="1"/>
              <a:t>Activitatea</a:t>
            </a:r>
            <a:r>
              <a:rPr lang="en-US" sz="1200" dirty="0"/>
              <a:t> </a:t>
            </a:r>
            <a:r>
              <a:rPr lang="en-US" sz="1200" dirty="0" err="1"/>
              <a:t>fizică</a:t>
            </a:r>
            <a:r>
              <a:rPr lang="en-US" sz="1200" dirty="0"/>
              <a:t> </a:t>
            </a:r>
            <a:r>
              <a:rPr lang="en-US" sz="1200" dirty="0" err="1"/>
              <a:t>poate</a:t>
            </a:r>
            <a:r>
              <a:rPr lang="en-US" sz="1200" dirty="0"/>
              <a:t> </a:t>
            </a:r>
            <a:r>
              <a:rPr lang="en-US" sz="1200" dirty="0" err="1"/>
              <a:t>avea</a:t>
            </a:r>
            <a:r>
              <a:rPr lang="en-US" sz="1200" dirty="0"/>
              <a:t> </a:t>
            </a:r>
            <a:r>
              <a:rPr lang="en-US" sz="1200" dirty="0" err="1"/>
              <a:t>loc</a:t>
            </a:r>
            <a:r>
              <a:rPr lang="en-US" sz="1200" dirty="0"/>
              <a:t> </a:t>
            </a:r>
            <a:r>
              <a:rPr lang="en-US" sz="1200" dirty="0" err="1"/>
              <a:t>în</a:t>
            </a:r>
            <a:r>
              <a:rPr lang="en-US" sz="1200" dirty="0"/>
              <a:t> </a:t>
            </a:r>
            <a:r>
              <a:rPr lang="en-US" sz="1200" dirty="0" err="1"/>
              <a:t>instituția</a:t>
            </a:r>
            <a:r>
              <a:rPr lang="en-US" sz="1200" dirty="0"/>
              <a:t> de </a:t>
            </a:r>
            <a:r>
              <a:rPr lang="en-US" sz="1200" dirty="0" err="1"/>
              <a:t>învățământ</a:t>
            </a:r>
            <a:r>
              <a:rPr lang="en-US" sz="1200" dirty="0"/>
              <a:t> superior </a:t>
            </a:r>
            <a:r>
              <a:rPr lang="en-US" sz="1200" dirty="0" err="1"/>
              <a:t>gazdă</a:t>
            </a:r>
            <a:r>
              <a:rPr lang="en-US" sz="1200" dirty="0"/>
              <a:t> </a:t>
            </a:r>
            <a:r>
              <a:rPr lang="en-US" sz="1200" dirty="0" err="1"/>
              <a:t>sau</a:t>
            </a:r>
            <a:r>
              <a:rPr lang="en-US" sz="1200" dirty="0"/>
              <a:t> </a:t>
            </a:r>
            <a:r>
              <a:rPr lang="en-US" sz="1200" dirty="0" err="1"/>
              <a:t>în</a:t>
            </a:r>
            <a:r>
              <a:rPr lang="en-US" sz="1200" dirty="0"/>
              <a:t> </a:t>
            </a:r>
            <a:r>
              <a:rPr lang="en-US" sz="1200" dirty="0" err="1"/>
              <a:t>orice</a:t>
            </a:r>
            <a:r>
              <a:rPr lang="en-US" sz="1200" dirty="0"/>
              <a:t> alt </a:t>
            </a:r>
            <a:r>
              <a:rPr lang="en-US" sz="1200" dirty="0" err="1"/>
              <a:t>loc</a:t>
            </a:r>
            <a:r>
              <a:rPr lang="en-US" sz="1200" dirty="0"/>
              <a:t> </a:t>
            </a:r>
            <a:r>
              <a:rPr lang="en-US" sz="1200" dirty="0" err="1"/>
              <a:t>în</a:t>
            </a:r>
            <a:r>
              <a:rPr lang="en-US" sz="1200" dirty="0"/>
              <a:t> </a:t>
            </a:r>
            <a:r>
              <a:rPr lang="en-US" sz="1200" dirty="0" err="1"/>
              <a:t>țara</a:t>
            </a:r>
            <a:r>
              <a:rPr lang="en-US" sz="1200" dirty="0"/>
              <a:t> </a:t>
            </a:r>
            <a:r>
              <a:rPr lang="en-US" sz="1200" dirty="0" err="1"/>
              <a:t>instituției</a:t>
            </a:r>
            <a:r>
              <a:rPr lang="en-US" sz="1200" dirty="0"/>
              <a:t> de </a:t>
            </a:r>
            <a:r>
              <a:rPr lang="en-US" sz="1200" dirty="0" err="1"/>
              <a:t>învățământ</a:t>
            </a:r>
            <a:r>
              <a:rPr lang="en-US" sz="1200" dirty="0"/>
              <a:t> superior </a:t>
            </a:r>
            <a:r>
              <a:rPr lang="en-US" sz="1200" dirty="0" err="1" smtClean="0"/>
              <a:t>gazdă</a:t>
            </a:r>
            <a:endParaRPr lang="en-US" sz="1200" dirty="0"/>
          </a:p>
        </p:txBody>
      </p:sp>
      <p:sp>
        <p:nvSpPr>
          <p:cNvPr id="16" name="Oval 15"/>
          <p:cNvSpPr/>
          <p:nvPr/>
        </p:nvSpPr>
        <p:spPr>
          <a:xfrm>
            <a:off x="2689301" y="1520486"/>
            <a:ext cx="656698" cy="65669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latinLnBrk="1">
              <a:buClrTx/>
              <a:buFontTx/>
              <a:buNone/>
            </a:pPr>
            <a:endParaRPr lang="ko-KR" altLang="en-US" sz="1800" kern="12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01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563218" y="203931"/>
            <a:ext cx="8580782" cy="536397"/>
          </a:xfrm>
        </p:spPr>
        <p:txBody>
          <a:bodyPr/>
          <a:lstStyle/>
          <a:p>
            <a:pPr algn="l"/>
            <a:r>
              <a:rPr lang="ro-RO" sz="2000" dirty="0">
                <a:solidFill>
                  <a:schemeClr val="tx1"/>
                </a:solidFill>
              </a:rPr>
              <a:t>P</a:t>
            </a:r>
            <a:r>
              <a:rPr lang="en-US" sz="2000" dirty="0" err="1" smtClean="0">
                <a:solidFill>
                  <a:schemeClr val="tx1"/>
                </a:solidFill>
              </a:rPr>
              <a:t>articipanți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eligibili</a:t>
            </a:r>
            <a:r>
              <a:rPr lang="ro-RO" sz="2000" dirty="0" smtClean="0">
                <a:solidFill>
                  <a:schemeClr val="tx1"/>
                </a:solidFill>
              </a:rPr>
              <a:t>:</a:t>
            </a:r>
            <a:endParaRPr lang="ko-KR" altLang="en-US" sz="200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66402" y="740328"/>
            <a:ext cx="796167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b="1" dirty="0" err="1" smtClean="0"/>
              <a:t>Studenți</a:t>
            </a:r>
            <a:r>
              <a:rPr lang="ro-RO" sz="1600" b="1" dirty="0" smtClean="0"/>
              <a:t>i</a:t>
            </a:r>
            <a:r>
              <a:rPr lang="ro-RO" sz="1600" dirty="0" smtClean="0"/>
              <a:t> înmatriculați</a:t>
            </a:r>
            <a:r>
              <a:rPr lang="ro-RO" sz="1600" b="1" dirty="0" smtClean="0"/>
              <a:t> </a:t>
            </a:r>
            <a:r>
              <a:rPr lang="en-US" sz="1600" dirty="0" err="1" smtClean="0"/>
              <a:t>într</a:t>
            </a:r>
            <a:r>
              <a:rPr lang="en-US" sz="1600" dirty="0" smtClean="0"/>
              <a:t>-o </a:t>
            </a:r>
            <a:r>
              <a:rPr lang="en-US" sz="1600" dirty="0" err="1"/>
              <a:t>instituție</a:t>
            </a:r>
            <a:r>
              <a:rPr lang="en-US" sz="1600" dirty="0"/>
              <a:t> de </a:t>
            </a:r>
            <a:r>
              <a:rPr lang="en-US" sz="1600" dirty="0" err="1"/>
              <a:t>învățământ</a:t>
            </a:r>
            <a:r>
              <a:rPr lang="en-US" sz="1600" dirty="0"/>
              <a:t> </a:t>
            </a:r>
            <a:r>
              <a:rPr lang="en-US" sz="1600" dirty="0" smtClean="0"/>
              <a:t>superior</a:t>
            </a:r>
            <a:r>
              <a:rPr lang="ro-RO" sz="1600" dirty="0" smtClean="0"/>
              <a:t>, </a:t>
            </a:r>
            <a:r>
              <a:rPr lang="en-US" sz="1600" dirty="0" smtClean="0"/>
              <a:t>la </a:t>
            </a:r>
            <a:r>
              <a:rPr lang="en-US" sz="1600" dirty="0" err="1"/>
              <a:t>programe</a:t>
            </a:r>
            <a:r>
              <a:rPr lang="en-US" sz="1600" dirty="0"/>
              <a:t> de </a:t>
            </a:r>
            <a:r>
              <a:rPr lang="en-US" sz="1600" dirty="0" err="1"/>
              <a:t>studii</a:t>
            </a:r>
            <a:r>
              <a:rPr lang="en-US" sz="1600" dirty="0"/>
              <a:t> care </a:t>
            </a:r>
            <a:r>
              <a:rPr lang="en-US" sz="1600" dirty="0" err="1"/>
              <a:t>conduc</a:t>
            </a:r>
            <a:r>
              <a:rPr lang="en-US" sz="1600" dirty="0"/>
              <a:t> la </a:t>
            </a:r>
            <a:r>
              <a:rPr lang="en-US" sz="1600" dirty="0" err="1"/>
              <a:t>obținerea</a:t>
            </a:r>
            <a:r>
              <a:rPr lang="en-US" sz="1600" dirty="0"/>
              <a:t> </a:t>
            </a:r>
            <a:r>
              <a:rPr lang="en-US" sz="1600" dirty="0" err="1"/>
              <a:t>unei</a:t>
            </a:r>
            <a:r>
              <a:rPr lang="en-US" sz="1600" dirty="0"/>
              <a:t> </a:t>
            </a:r>
            <a:r>
              <a:rPr lang="en-US" sz="1600" dirty="0" err="1"/>
              <a:t>diplome</a:t>
            </a:r>
            <a:r>
              <a:rPr lang="en-US" sz="1600" dirty="0"/>
              <a:t> </a:t>
            </a:r>
            <a:r>
              <a:rPr lang="en-US" sz="1600" dirty="0" err="1"/>
              <a:t>recunoscute</a:t>
            </a:r>
            <a:r>
              <a:rPr lang="en-US" sz="1600" dirty="0"/>
              <a:t> </a:t>
            </a:r>
            <a:r>
              <a:rPr lang="en-US" sz="1600" dirty="0" err="1"/>
              <a:t>sau</a:t>
            </a:r>
            <a:r>
              <a:rPr lang="en-US" sz="1600" dirty="0"/>
              <a:t> a </a:t>
            </a:r>
            <a:r>
              <a:rPr lang="en-US" sz="1600" dirty="0" err="1"/>
              <a:t>unei</a:t>
            </a:r>
            <a:r>
              <a:rPr lang="en-US" sz="1600" dirty="0"/>
              <a:t> </a:t>
            </a:r>
            <a:r>
              <a:rPr lang="en-US" sz="1600" dirty="0" err="1"/>
              <a:t>alte</a:t>
            </a:r>
            <a:r>
              <a:rPr lang="en-US" sz="1600" dirty="0"/>
              <a:t> </a:t>
            </a:r>
            <a:r>
              <a:rPr lang="en-US" sz="1600" dirty="0" err="1"/>
              <a:t>calificări</a:t>
            </a:r>
            <a:r>
              <a:rPr lang="en-US" sz="1600" dirty="0"/>
              <a:t> </a:t>
            </a:r>
            <a:r>
              <a:rPr lang="en-US" sz="1600" dirty="0" err="1"/>
              <a:t>recunoscute</a:t>
            </a:r>
            <a:r>
              <a:rPr lang="en-US" sz="1600" dirty="0"/>
              <a:t> de </a:t>
            </a:r>
            <a:r>
              <a:rPr lang="en-US" sz="1600" dirty="0" err="1"/>
              <a:t>nivel</a:t>
            </a:r>
            <a:r>
              <a:rPr lang="en-US" sz="1600" dirty="0"/>
              <a:t> </a:t>
            </a:r>
            <a:r>
              <a:rPr lang="en-US" sz="1600" dirty="0" err="1"/>
              <a:t>terțiar</a:t>
            </a:r>
            <a:r>
              <a:rPr lang="en-US" sz="1600" dirty="0"/>
              <a:t> (</a:t>
            </a:r>
            <a:r>
              <a:rPr lang="en-US" sz="1600" dirty="0" err="1"/>
              <a:t>până</a:t>
            </a:r>
            <a:r>
              <a:rPr lang="en-US" sz="1600" dirty="0"/>
              <a:t> la </a:t>
            </a:r>
            <a:r>
              <a:rPr lang="en-US" sz="1600" dirty="0" err="1"/>
              <a:t>nivelul</a:t>
            </a:r>
            <a:r>
              <a:rPr lang="en-US" sz="1600" dirty="0"/>
              <a:t> </a:t>
            </a:r>
            <a:r>
              <a:rPr lang="en-US" sz="1600" dirty="0" err="1"/>
              <a:t>doctoratului</a:t>
            </a:r>
            <a:r>
              <a:rPr lang="en-US" sz="1600" dirty="0"/>
              <a:t> </a:t>
            </a:r>
            <a:r>
              <a:rPr lang="en-US" sz="1600" dirty="0" err="1"/>
              <a:t>inclusiv</a:t>
            </a:r>
            <a:r>
              <a:rPr lang="en-US" sz="1600" dirty="0"/>
              <a:t>). </a:t>
            </a:r>
            <a:endParaRPr lang="ro-RO" sz="1600" dirty="0" smtClean="0"/>
          </a:p>
          <a:p>
            <a:pPr algn="just"/>
            <a:endParaRPr lang="ro-RO" sz="16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b="1" dirty="0" smtClean="0"/>
              <a:t>Personal</a:t>
            </a:r>
            <a:r>
              <a:rPr lang="ro-RO" sz="1600" b="1" dirty="0" err="1"/>
              <a:t>ul</a:t>
            </a:r>
            <a:r>
              <a:rPr lang="ro-RO" sz="1600" b="1" dirty="0"/>
              <a:t> din </a:t>
            </a:r>
            <a:r>
              <a:rPr lang="ro-RO" sz="1600" b="1" dirty="0" smtClean="0"/>
              <a:t>universități.</a:t>
            </a:r>
            <a:endParaRPr lang="en-US" sz="1600" b="1" dirty="0"/>
          </a:p>
        </p:txBody>
      </p:sp>
      <p:sp>
        <p:nvSpPr>
          <p:cNvPr id="5" name="Rectangle 4"/>
          <p:cNvSpPr/>
          <p:nvPr/>
        </p:nvSpPr>
        <p:spPr>
          <a:xfrm>
            <a:off x="666402" y="1786768"/>
            <a:ext cx="644528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563217" y="2385391"/>
            <a:ext cx="82627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ro-RO" sz="1900" b="1" dirty="0"/>
              <a:t>Personalul didactic și de formare implicat în </a:t>
            </a:r>
            <a:r>
              <a:rPr lang="ro-RO" sz="1900" b="1" dirty="0" smtClean="0"/>
              <a:t>realizarea </a:t>
            </a:r>
            <a:r>
              <a:rPr lang="ro-RO" sz="1900" b="1" dirty="0"/>
              <a:t>programului</a:t>
            </a:r>
            <a:r>
              <a:rPr lang="ro-RO" sz="1900" b="1" dirty="0" smtClean="0"/>
              <a:t>:</a:t>
            </a:r>
          </a:p>
          <a:p>
            <a:pPr marL="0" indent="0">
              <a:buNone/>
            </a:pPr>
            <a:endParaRPr lang="ro-RO" sz="9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1600" dirty="0"/>
              <a:t>este angajat la o instituție superioară de învățământ dintr-o țară </a:t>
            </a:r>
            <a:r>
              <a:rPr lang="ro-RO" sz="1600" dirty="0" smtClean="0"/>
              <a:t>a Programului KA131 </a:t>
            </a:r>
            <a:endParaRPr lang="ro-RO" sz="1600" dirty="0"/>
          </a:p>
          <a:p>
            <a:pPr marL="0" indent="0">
              <a:buNone/>
            </a:pPr>
            <a:r>
              <a:rPr lang="ro-RO" sz="1600" dirty="0"/>
              <a:t>s</a:t>
            </a:r>
            <a:r>
              <a:rPr lang="ro-RO" sz="1600" dirty="0" smtClean="0"/>
              <a:t>au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1600" dirty="0" smtClean="0"/>
              <a:t>este </a:t>
            </a:r>
            <a:r>
              <a:rPr lang="ro-RO" sz="1600" dirty="0"/>
              <a:t>angajat la o întreprindere sau organizație publică/privată, activă pe piața muncii sau în domeniile educației, formării, tineretului, cercetării și inovării, </a:t>
            </a:r>
            <a:r>
              <a:rPr lang="ro-RO" sz="1600" dirty="0" smtClean="0"/>
              <a:t>invitat </a:t>
            </a:r>
            <a:r>
              <a:rPr lang="ro-RO" sz="1600" dirty="0"/>
              <a:t>să predea la o instituție superioară de învățământ dintr-o țară </a:t>
            </a:r>
            <a:r>
              <a:rPr lang="ro-RO" sz="1600" dirty="0" smtClean="0"/>
              <a:t>a Programului KA131.</a:t>
            </a:r>
            <a:endParaRPr lang="ro-RO" sz="1600" dirty="0"/>
          </a:p>
        </p:txBody>
      </p:sp>
    </p:spTree>
    <p:extLst>
      <p:ext uri="{BB962C8B-B14F-4D97-AF65-F5344CB8AC3E}">
        <p14:creationId xmlns:p14="http://schemas.microsoft.com/office/powerpoint/2010/main" val="156993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mester Organization Infographics by Slidesgo">
  <a:themeElements>
    <a:clrScheme name="Simple Light">
      <a:dk1>
        <a:srgbClr val="000000"/>
      </a:dk1>
      <a:lt1>
        <a:srgbClr val="FFFFFF"/>
      </a:lt1>
      <a:dk2>
        <a:srgbClr val="EB514B"/>
      </a:dk2>
      <a:lt2>
        <a:srgbClr val="EB9CC9"/>
      </a:lt2>
      <a:accent1>
        <a:srgbClr val="1AC7A4"/>
      </a:accent1>
      <a:accent2>
        <a:srgbClr val="75CFB5"/>
      </a:accent2>
      <a:accent3>
        <a:srgbClr val="3D63DD"/>
      </a:accent3>
      <a:accent4>
        <a:srgbClr val="6696EC"/>
      </a:accent4>
      <a:accent5>
        <a:srgbClr val="A4B7FF"/>
      </a:accent5>
      <a:accent6>
        <a:srgbClr val="D9E0FC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ntegrated Campaign by Slidesgo">
  <a:themeElements>
    <a:clrScheme name="Simple Light">
      <a:dk1>
        <a:srgbClr val="212121"/>
      </a:dk1>
      <a:lt1>
        <a:srgbClr val="FFFFFF"/>
      </a:lt1>
      <a:dk2>
        <a:srgbClr val="EFEFEF"/>
      </a:dk2>
      <a:lt2>
        <a:srgbClr val="434343"/>
      </a:lt2>
      <a:accent1>
        <a:srgbClr val="FDA18A"/>
      </a:accent1>
      <a:accent2>
        <a:srgbClr val="F27059"/>
      </a:accent2>
      <a:accent3>
        <a:srgbClr val="F4845F"/>
      </a:accent3>
      <a:accent4>
        <a:srgbClr val="FDA18A"/>
      </a:accent4>
      <a:accent5>
        <a:srgbClr val="F7B267"/>
      </a:accent5>
      <a:accent6>
        <a:srgbClr val="FDA18A"/>
      </a:accent6>
      <a:hlink>
        <a:srgbClr val="212121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ontents Slide Master">
  <a:themeElements>
    <a:clrScheme name="ALLPPT-COLOR-A0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62949"/>
      </a:accent1>
      <a:accent2>
        <a:srgbClr val="F07624"/>
      </a:accent2>
      <a:accent3>
        <a:srgbClr val="F4BD2D"/>
      </a:accent3>
      <a:accent4>
        <a:srgbClr val="1ED4DE"/>
      </a:accent4>
      <a:accent5>
        <a:srgbClr val="1C7DE1"/>
      </a:accent5>
      <a:accent6>
        <a:srgbClr val="CBCBCB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</TotalTime>
  <Words>826</Words>
  <Application>Microsoft Office PowerPoint</Application>
  <PresentationFormat>On-screen Show (16:9)</PresentationFormat>
  <Paragraphs>59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6" baseType="lpstr">
      <vt:lpstr>맑은 고딕</vt:lpstr>
      <vt:lpstr>ABeeZee</vt:lpstr>
      <vt:lpstr>Arial</vt:lpstr>
      <vt:lpstr>Arial Unicode MS</vt:lpstr>
      <vt:lpstr>Barlow</vt:lpstr>
      <vt:lpstr>Barlow Condensed</vt:lpstr>
      <vt:lpstr>Concert One</vt:lpstr>
      <vt:lpstr>Fira Sans Extra Condensed</vt:lpstr>
      <vt:lpstr>Pathway Gothic One</vt:lpstr>
      <vt:lpstr>Roboto</vt:lpstr>
      <vt:lpstr>Wingdings</vt:lpstr>
      <vt:lpstr>Semester Organization Infographics by Slidesgo</vt:lpstr>
      <vt:lpstr>Integrated Campaign by Slidesgo</vt:lpstr>
      <vt:lpstr>Contents Slide Master</vt:lpstr>
      <vt:lpstr>PowerPoint Presentation</vt:lpstr>
      <vt:lpstr>Programe intensive mixte Erasmus+ (BIP)</vt:lpstr>
      <vt:lpstr>PowerPoint Presentation</vt:lpstr>
      <vt:lpstr>Programe intensive mixte Erasmus+</vt:lpstr>
      <vt:lpstr>Informații generale </vt:lpstr>
      <vt:lpstr>Programe intensive mixte Erasmus+</vt:lpstr>
      <vt:lpstr>Organizații participante eligibile </vt:lpstr>
      <vt:lpstr>Durata și locul de desfășurare a activității</vt:lpstr>
      <vt:lpstr>Participanți eligibili:</vt:lpstr>
      <vt:lpstr>Programe intensive mixte Erasmus+</vt:lpstr>
      <vt:lpstr>Alte informații utile </vt:lpstr>
      <vt:lpstr>Întrebări și sugestii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Semester Organization Infographics</dc:title>
  <dc:creator>Candidat</dc:creator>
  <cp:lastModifiedBy>HP</cp:lastModifiedBy>
  <cp:revision>113</cp:revision>
  <dcterms:modified xsi:type="dcterms:W3CDTF">2022-02-21T07:20:08Z</dcterms:modified>
</cp:coreProperties>
</file>